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0226C-1021-4EFE-A893-B9A5EEAB7ADE}"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14280-15A8-4E7A-A8B4-091A1FCDB8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0226C-1021-4EFE-A893-B9A5EEAB7ADE}" type="datetimeFigureOut">
              <a:rPr lang="en-US" smtClean="0"/>
              <a:pPr/>
              <a:t>10/26/2011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14280-15A8-4E7A-A8B4-091A1FCDB88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mbria" pitchFamily="18" charset="0"/>
              </a:rPr>
              <a:t>SURREALISM, FREUD AND THE WORLD OF DREAMS</a:t>
            </a:r>
            <a:endParaRPr lang="en-US" dirty="0">
              <a:latin typeface="Cambria" pitchFamily="18" charset="0"/>
            </a:endParaRPr>
          </a:p>
        </p:txBody>
      </p:sp>
      <p:sp>
        <p:nvSpPr>
          <p:cNvPr id="3" name="Subtitle 2"/>
          <p:cNvSpPr>
            <a:spLocks noGrp="1"/>
          </p:cNvSpPr>
          <p:nvPr>
            <p:ph type="subTitle" idx="1"/>
          </p:nvPr>
        </p:nvSpPr>
        <p:spPr/>
        <p:txBody>
          <a:bodyPr>
            <a:normAutofit/>
          </a:bodyPr>
          <a:lstStyle/>
          <a:p>
            <a:r>
              <a:rPr lang="en-US" sz="1200" dirty="0" smtClean="0">
                <a:latin typeface="Cambria" pitchFamily="18" charset="0"/>
              </a:rPr>
              <a:t>Digital Design </a:t>
            </a:r>
            <a:r>
              <a:rPr lang="en-US" sz="1200" smtClean="0">
                <a:latin typeface="Cambria" pitchFamily="18" charset="0"/>
              </a:rPr>
              <a:t>for the Web</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2819400"/>
          </a:xfrm>
        </p:spPr>
        <p:txBody>
          <a:bodyPr/>
          <a:lstStyle/>
          <a:p>
            <a:pPr algn="ctr">
              <a:buNone/>
            </a:pPr>
            <a:r>
              <a:rPr lang="en-US" dirty="0" smtClean="0"/>
              <a:t>The mind which plunges into Surrealism, relives with burning excitement the best part of childhood.</a:t>
            </a:r>
          </a:p>
          <a:p>
            <a:pPr algn="ctr">
              <a:buNone/>
            </a:pPr>
            <a:endParaRPr lang="en-US" dirty="0" smtClean="0"/>
          </a:p>
          <a:p>
            <a:pPr algn="ctr">
              <a:buNone/>
            </a:pPr>
            <a:r>
              <a:rPr lang="en-US" dirty="0" smtClean="0"/>
              <a:t>ANDRE BRETON, </a:t>
            </a:r>
            <a:r>
              <a:rPr lang="en-US" i="1" dirty="0" smtClean="0"/>
              <a:t>Surrealist Manifesto,</a:t>
            </a:r>
            <a:r>
              <a:rPr lang="en-US" dirty="0" smtClean="0"/>
              <a:t> 1924</a:t>
            </a:r>
          </a:p>
          <a:p>
            <a:pPr algn="ct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ide max ernst.jpg"/>
          <p:cNvPicPr>
            <a:picLocks noGrp="1" noChangeAspect="1"/>
          </p:cNvPicPr>
          <p:nvPr>
            <p:ph idx="1"/>
          </p:nvPr>
        </p:nvPicPr>
        <p:blipFill>
          <a:blip r:embed="rId2"/>
          <a:stretch>
            <a:fillRect/>
          </a:stretch>
        </p:blipFill>
        <p:spPr>
          <a:xfrm>
            <a:off x="304800" y="304800"/>
            <a:ext cx="4621225" cy="6313148"/>
          </a:xfrm>
        </p:spPr>
      </p:pic>
      <p:sp>
        <p:nvSpPr>
          <p:cNvPr id="5" name="TextBox 4"/>
          <p:cNvSpPr txBox="1"/>
          <p:nvPr/>
        </p:nvSpPr>
        <p:spPr>
          <a:xfrm>
            <a:off x="5334000" y="6211669"/>
            <a:ext cx="3200400" cy="646331"/>
          </a:xfrm>
          <a:prstGeom prst="rect">
            <a:avLst/>
          </a:prstGeom>
          <a:noFill/>
        </p:spPr>
        <p:txBody>
          <a:bodyPr wrap="square" rtlCol="0">
            <a:spAutoFit/>
          </a:bodyPr>
          <a:lstStyle/>
          <a:p>
            <a:r>
              <a:rPr lang="en-US" sz="1200" dirty="0" smtClean="0">
                <a:latin typeface="Cambria" pitchFamily="18" charset="0"/>
              </a:rPr>
              <a:t>The Robing of the Bride  (1940)</a:t>
            </a:r>
          </a:p>
          <a:p>
            <a:r>
              <a:rPr lang="en-US" sz="1200" dirty="0" smtClean="0">
                <a:latin typeface="Cambria" pitchFamily="18" charset="0"/>
              </a:rPr>
              <a:t>Max Ernst  Oil on Canvas</a:t>
            </a:r>
          </a:p>
          <a:p>
            <a:endParaRPr lang="en-US" sz="1200" dirty="0">
              <a:latin typeface="Cambria" pitchFamily="18" charset="0"/>
            </a:endParaRPr>
          </a:p>
        </p:txBody>
      </p:sp>
      <p:sp>
        <p:nvSpPr>
          <p:cNvPr id="6" name="TextBox 5"/>
          <p:cNvSpPr txBox="1"/>
          <p:nvPr/>
        </p:nvSpPr>
        <p:spPr>
          <a:xfrm>
            <a:off x="5181600" y="1447800"/>
            <a:ext cx="3505200" cy="2585323"/>
          </a:xfrm>
          <a:prstGeom prst="rect">
            <a:avLst/>
          </a:prstGeom>
          <a:noFill/>
        </p:spPr>
        <p:txBody>
          <a:bodyPr wrap="square" rtlCol="0">
            <a:spAutoFit/>
          </a:bodyPr>
          <a:lstStyle/>
          <a:p>
            <a:r>
              <a:rPr lang="en-US" b="1" dirty="0" smtClean="0">
                <a:latin typeface="Cambria" pitchFamily="18" charset="0"/>
              </a:rPr>
              <a:t>“Dreams provide a continuous, symbolic commentary in our internal psychological (and sometimes physical) functions whenever language fails to convey a particular inner experience, dream imagery can capture it vividly and authentically…”</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Salvador-Dali-Metamorphosis-of-Narcissus.jpg"/>
          <p:cNvPicPr>
            <a:picLocks noGrp="1" noChangeAspect="1"/>
          </p:cNvPicPr>
          <p:nvPr>
            <p:ph idx="1"/>
          </p:nvPr>
        </p:nvPicPr>
        <p:blipFill>
          <a:blip r:embed="rId2"/>
          <a:stretch>
            <a:fillRect/>
          </a:stretch>
        </p:blipFill>
        <p:spPr>
          <a:xfrm>
            <a:off x="304800" y="304800"/>
            <a:ext cx="8560352" cy="5791200"/>
          </a:xfrm>
        </p:spPr>
      </p:pic>
      <p:sp>
        <p:nvSpPr>
          <p:cNvPr id="5" name="TextBox 4"/>
          <p:cNvSpPr txBox="1"/>
          <p:nvPr/>
        </p:nvSpPr>
        <p:spPr>
          <a:xfrm>
            <a:off x="1447800" y="6248400"/>
            <a:ext cx="6553200" cy="307777"/>
          </a:xfrm>
          <a:prstGeom prst="rect">
            <a:avLst/>
          </a:prstGeom>
          <a:noFill/>
        </p:spPr>
        <p:txBody>
          <a:bodyPr wrap="square" rtlCol="0">
            <a:spAutoFit/>
          </a:bodyPr>
          <a:lstStyle/>
          <a:p>
            <a:r>
              <a:rPr lang="en-US" sz="1400" b="1" dirty="0" smtClean="0">
                <a:latin typeface="Cambria" pitchFamily="18" charset="0"/>
              </a:rPr>
              <a:t>Metamorphosis of Narcissus (1936-1937) Salvador Dalí   Oil on Canvas</a:t>
            </a:r>
            <a:endParaRPr lang="en-US" sz="1400" b="1"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“Conceptualizing dream imagery as a metaphorical narrative is analogous to understanding the underlying meaning of an abstract painting.”</a:t>
            </a:r>
          </a:p>
          <a:p>
            <a:pPr algn="ctr">
              <a:buNone/>
            </a:pPr>
            <a:endParaRPr lang="en-US" dirty="0" smtClean="0"/>
          </a:p>
          <a:p>
            <a:pPr algn="ctr">
              <a:buNone/>
            </a:pPr>
            <a:r>
              <a:rPr lang="en-US" dirty="0" smtClean="0"/>
              <a:t>Myron L. Gluckman M.D.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e blanche 1965.jpg"/>
          <p:cNvPicPr>
            <a:picLocks noGrp="1" noChangeAspect="1"/>
          </p:cNvPicPr>
          <p:nvPr>
            <p:ph idx="1"/>
          </p:nvPr>
        </p:nvPicPr>
        <p:blipFill>
          <a:blip r:embed="rId2"/>
          <a:stretch>
            <a:fillRect/>
          </a:stretch>
        </p:blipFill>
        <p:spPr>
          <a:xfrm>
            <a:off x="4215637" y="239638"/>
            <a:ext cx="4623563" cy="6313562"/>
          </a:xfrm>
        </p:spPr>
      </p:pic>
      <p:sp>
        <p:nvSpPr>
          <p:cNvPr id="5" name="TextBox 4"/>
          <p:cNvSpPr txBox="1"/>
          <p:nvPr/>
        </p:nvSpPr>
        <p:spPr>
          <a:xfrm>
            <a:off x="304800" y="2286000"/>
            <a:ext cx="3657600" cy="1477328"/>
          </a:xfrm>
          <a:prstGeom prst="rect">
            <a:avLst/>
          </a:prstGeom>
          <a:noFill/>
        </p:spPr>
        <p:txBody>
          <a:bodyPr wrap="square" rtlCol="0">
            <a:spAutoFit/>
          </a:bodyPr>
          <a:lstStyle/>
          <a:p>
            <a:r>
              <a:rPr lang="en-US" b="1" dirty="0" smtClean="0">
                <a:latin typeface="Cambria" pitchFamily="18" charset="0"/>
              </a:rPr>
              <a:t>While we now have a better understanding of the inner workings of the unconscious mind, much of it is still speculation. </a:t>
            </a:r>
            <a:endParaRPr lang="en-US" b="1" dirty="0">
              <a:latin typeface="Cambria" pitchFamily="18" charset="0"/>
            </a:endParaRPr>
          </a:p>
        </p:txBody>
      </p:sp>
      <p:sp>
        <p:nvSpPr>
          <p:cNvPr id="6" name="TextBox 5"/>
          <p:cNvSpPr txBox="1"/>
          <p:nvPr/>
        </p:nvSpPr>
        <p:spPr>
          <a:xfrm>
            <a:off x="1371600" y="6096000"/>
            <a:ext cx="2546931" cy="461665"/>
          </a:xfrm>
          <a:prstGeom prst="rect">
            <a:avLst/>
          </a:prstGeom>
          <a:noFill/>
        </p:spPr>
        <p:txBody>
          <a:bodyPr wrap="square" rtlCol="0">
            <a:spAutoFit/>
          </a:bodyPr>
          <a:lstStyle/>
          <a:p>
            <a:r>
              <a:rPr lang="en-US" sz="1200" dirty="0" smtClean="0">
                <a:latin typeface="Cambria" pitchFamily="18" charset="0"/>
              </a:rPr>
              <a:t>Carte Blanche (1965) René Magritte  </a:t>
            </a:r>
          </a:p>
          <a:p>
            <a:r>
              <a:rPr lang="en-US" sz="1200" dirty="0" smtClean="0">
                <a:latin typeface="Cambria" pitchFamily="18" charset="0"/>
              </a:rPr>
              <a:t>Oil on Canvas</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ll.jpg"/>
          <p:cNvPicPr>
            <a:picLocks noGrp="1" noChangeAspect="1"/>
          </p:cNvPicPr>
          <p:nvPr>
            <p:ph idx="1"/>
          </p:nvPr>
        </p:nvPicPr>
        <p:blipFill>
          <a:blip r:embed="rId2" cstate="print"/>
          <a:stretch>
            <a:fillRect/>
          </a:stretch>
        </p:blipFill>
        <p:spPr>
          <a:xfrm>
            <a:off x="533400" y="762000"/>
            <a:ext cx="6265572" cy="4525963"/>
          </a:xfrm>
        </p:spPr>
      </p:pic>
      <p:sp>
        <p:nvSpPr>
          <p:cNvPr id="6" name="TextBox 5"/>
          <p:cNvSpPr txBox="1"/>
          <p:nvPr/>
        </p:nvSpPr>
        <p:spPr>
          <a:xfrm>
            <a:off x="7010400" y="4800600"/>
            <a:ext cx="1905000" cy="461665"/>
          </a:xfrm>
          <a:prstGeom prst="rect">
            <a:avLst/>
          </a:prstGeom>
          <a:noFill/>
        </p:spPr>
        <p:txBody>
          <a:bodyPr wrap="square" rtlCol="0">
            <a:spAutoFit/>
          </a:bodyPr>
          <a:lstStyle/>
          <a:p>
            <a:r>
              <a:rPr lang="en-US" sz="1200" dirty="0" smtClean="0">
                <a:latin typeface="Cambria" pitchFamily="18" charset="0"/>
              </a:rPr>
              <a:t>Doll (1934) Hans Bellmer</a:t>
            </a:r>
          </a:p>
          <a:p>
            <a:r>
              <a:rPr lang="en-US" sz="1200" dirty="0" smtClean="0">
                <a:latin typeface="Cambria" pitchFamily="18" charset="0"/>
              </a:rPr>
              <a:t>Mixed Media</a:t>
            </a:r>
            <a:endParaRPr lang="en-US" sz="1200" dirty="0">
              <a:latin typeface="Cambria" pitchFamily="18" charset="0"/>
            </a:endParaRPr>
          </a:p>
        </p:txBody>
      </p:sp>
      <p:sp>
        <p:nvSpPr>
          <p:cNvPr id="7" name="TextBox 6"/>
          <p:cNvSpPr txBox="1"/>
          <p:nvPr/>
        </p:nvSpPr>
        <p:spPr>
          <a:xfrm>
            <a:off x="457200" y="5562600"/>
            <a:ext cx="6934200" cy="646331"/>
          </a:xfrm>
          <a:prstGeom prst="rect">
            <a:avLst/>
          </a:prstGeom>
          <a:noFill/>
        </p:spPr>
        <p:txBody>
          <a:bodyPr wrap="square" rtlCol="0">
            <a:spAutoFit/>
          </a:bodyPr>
          <a:lstStyle/>
          <a:p>
            <a:r>
              <a:rPr lang="en-US" b="1" dirty="0" smtClean="0">
                <a:latin typeface="Cambria" pitchFamily="18" charset="0"/>
              </a:rPr>
              <a:t>Dreams can develop from feelings of anxiety that the dreamer may or may not be aware of. </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ellow sand fountain.jpg"/>
          <p:cNvPicPr>
            <a:picLocks noGrp="1" noChangeAspect="1"/>
          </p:cNvPicPr>
          <p:nvPr>
            <p:ph idx="1"/>
          </p:nvPr>
        </p:nvPicPr>
        <p:blipFill>
          <a:blip r:embed="rId2" cstate="print"/>
          <a:stretch>
            <a:fillRect/>
          </a:stretch>
        </p:blipFill>
        <p:spPr>
          <a:xfrm>
            <a:off x="228600" y="228600"/>
            <a:ext cx="4038600" cy="6439500"/>
          </a:xfrm>
        </p:spPr>
      </p:pic>
      <p:sp>
        <p:nvSpPr>
          <p:cNvPr id="5" name="TextBox 4"/>
          <p:cNvSpPr txBox="1"/>
          <p:nvPr/>
        </p:nvSpPr>
        <p:spPr>
          <a:xfrm>
            <a:off x="4495800" y="6324600"/>
            <a:ext cx="4114800" cy="276999"/>
          </a:xfrm>
          <a:prstGeom prst="rect">
            <a:avLst/>
          </a:prstGeom>
          <a:noFill/>
        </p:spPr>
        <p:txBody>
          <a:bodyPr wrap="square" rtlCol="0">
            <a:spAutoFit/>
          </a:bodyPr>
          <a:lstStyle/>
          <a:p>
            <a:r>
              <a:rPr lang="en-US" sz="1200" dirty="0" smtClean="0">
                <a:latin typeface="Cambria" pitchFamily="18" charset="0"/>
              </a:rPr>
              <a:t>Yellow Sand Fountain (1955) Joseph Cornell  Mixed Media</a:t>
            </a:r>
            <a:endParaRPr lang="en-US" sz="1200" dirty="0">
              <a:latin typeface="Cambria" pitchFamily="18" charset="0"/>
            </a:endParaRPr>
          </a:p>
        </p:txBody>
      </p:sp>
      <p:sp>
        <p:nvSpPr>
          <p:cNvPr id="6" name="TextBox 5"/>
          <p:cNvSpPr txBox="1"/>
          <p:nvPr/>
        </p:nvSpPr>
        <p:spPr>
          <a:xfrm>
            <a:off x="4876800" y="2209800"/>
            <a:ext cx="3581400" cy="1200329"/>
          </a:xfrm>
          <a:prstGeom prst="rect">
            <a:avLst/>
          </a:prstGeom>
          <a:noFill/>
        </p:spPr>
        <p:txBody>
          <a:bodyPr wrap="square" rtlCol="0">
            <a:spAutoFit/>
          </a:bodyPr>
          <a:lstStyle/>
          <a:p>
            <a:r>
              <a:rPr lang="en-US" b="1" dirty="0" smtClean="0">
                <a:latin typeface="Cambria" pitchFamily="18" charset="0"/>
              </a:rPr>
              <a:t>“We watch our dreams in the theater of the night.”</a:t>
            </a:r>
          </a:p>
          <a:p>
            <a:endParaRPr lang="en-US" b="1" dirty="0">
              <a:latin typeface="Cambria" pitchFamily="18" charset="0"/>
            </a:endParaRPr>
          </a:p>
          <a:p>
            <a:r>
              <a:rPr lang="en-US" b="1" dirty="0" smtClean="0">
                <a:latin typeface="Cambria" pitchFamily="18" charset="0"/>
              </a:rPr>
              <a:t>Sigmund Freud</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2.jpg"/>
          <p:cNvPicPr>
            <a:picLocks noGrp="1" noChangeAspect="1"/>
          </p:cNvPicPr>
          <p:nvPr>
            <p:ph idx="1"/>
          </p:nvPr>
        </p:nvPicPr>
        <p:blipFill>
          <a:blip r:embed="rId2" cstate="print"/>
          <a:stretch>
            <a:fillRect/>
          </a:stretch>
        </p:blipFill>
        <p:spPr>
          <a:xfrm>
            <a:off x="4038601" y="110410"/>
            <a:ext cx="4727404" cy="6366590"/>
          </a:xfrm>
        </p:spPr>
      </p:pic>
      <p:sp>
        <p:nvSpPr>
          <p:cNvPr id="5" name="TextBox 4"/>
          <p:cNvSpPr txBox="1"/>
          <p:nvPr/>
        </p:nvSpPr>
        <p:spPr>
          <a:xfrm>
            <a:off x="1447800" y="5943600"/>
            <a:ext cx="2362200" cy="461665"/>
          </a:xfrm>
          <a:prstGeom prst="rect">
            <a:avLst/>
          </a:prstGeom>
          <a:noFill/>
        </p:spPr>
        <p:txBody>
          <a:bodyPr wrap="square" rtlCol="0">
            <a:spAutoFit/>
          </a:bodyPr>
          <a:lstStyle/>
          <a:p>
            <a:r>
              <a:rPr lang="en-US" sz="1200" dirty="0" smtClean="0">
                <a:latin typeface="Cambria" pitchFamily="18" charset="0"/>
              </a:rPr>
              <a:t>Part of the Overwhelming (2009) </a:t>
            </a:r>
          </a:p>
          <a:p>
            <a:r>
              <a:rPr lang="en-US" sz="1200" dirty="0" smtClean="0">
                <a:latin typeface="Cambria" pitchFamily="18" charset="0"/>
              </a:rPr>
              <a:t>Danielle Feige  Mixed Media</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3.jpg"/>
          <p:cNvPicPr>
            <a:picLocks noGrp="1" noChangeAspect="1"/>
          </p:cNvPicPr>
          <p:nvPr>
            <p:ph idx="1"/>
          </p:nvPr>
        </p:nvPicPr>
        <p:blipFill>
          <a:blip r:embed="rId2" cstate="print"/>
          <a:stretch>
            <a:fillRect/>
          </a:stretch>
        </p:blipFill>
        <p:spPr>
          <a:xfrm>
            <a:off x="2286000" y="319885"/>
            <a:ext cx="4191000" cy="6286498"/>
          </a:xfrm>
        </p:spPr>
      </p:pic>
      <p:sp>
        <p:nvSpPr>
          <p:cNvPr id="5" name="TextBox 4"/>
          <p:cNvSpPr txBox="1"/>
          <p:nvPr/>
        </p:nvSpPr>
        <p:spPr>
          <a:xfrm flipH="1">
            <a:off x="6705599" y="6248400"/>
            <a:ext cx="2057400" cy="461665"/>
          </a:xfrm>
          <a:prstGeom prst="rect">
            <a:avLst/>
          </a:prstGeom>
          <a:noFill/>
        </p:spPr>
        <p:txBody>
          <a:bodyPr wrap="square" rtlCol="0">
            <a:spAutoFit/>
          </a:bodyPr>
          <a:lstStyle/>
          <a:p>
            <a:r>
              <a:rPr lang="en-US" sz="1200" dirty="0" smtClean="0">
                <a:latin typeface="Cambria" pitchFamily="18" charset="0"/>
              </a:rPr>
              <a:t>Close-up…</a:t>
            </a:r>
          </a:p>
          <a:p>
            <a:r>
              <a:rPr lang="en-US" sz="1200" dirty="0" smtClean="0">
                <a:latin typeface="Cambria" pitchFamily="18" charset="0"/>
              </a:rPr>
              <a:t>Part of the Overwhelming </a:t>
            </a:r>
            <a:endParaRPr lang="en-US" sz="1200" dirty="0">
              <a:latin typeface="Cambr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buNone/>
            </a:pPr>
            <a:r>
              <a:rPr lang="en-US" sz="1800" b="1" dirty="0" smtClean="0">
                <a:latin typeface="Cambria" pitchFamily="18" charset="0"/>
              </a:rPr>
              <a:t>Freud's influence can be felt the world over, even today. </a:t>
            </a:r>
            <a:r>
              <a:rPr lang="en-US" sz="1800" b="1" dirty="0">
                <a:latin typeface="Cambria" pitchFamily="18" charset="0"/>
              </a:rPr>
              <a:t>H</a:t>
            </a:r>
            <a:r>
              <a:rPr lang="en-US" sz="1800" b="1" dirty="0" smtClean="0">
                <a:latin typeface="Cambria" pitchFamily="18" charset="0"/>
              </a:rPr>
              <a:t>e sought inspiration from his teachers, and in return inspired others, not just in the world of psychotherapy, but also in the world of art. </a:t>
            </a:r>
          </a:p>
          <a:p>
            <a:pPr>
              <a:buNone/>
            </a:pPr>
            <a:r>
              <a:rPr lang="en-US" sz="1800" b="1" dirty="0" smtClean="0">
                <a:latin typeface="Cambria" pitchFamily="18" charset="0"/>
              </a:rPr>
              <a:t>The surrealist movement was not just a product of previous styles inflicted with the cultural up-lashing of the time, but rather a movement of self discovery. </a:t>
            </a:r>
          </a:p>
          <a:p>
            <a:pPr>
              <a:buNone/>
            </a:pPr>
            <a:r>
              <a:rPr lang="en-US" sz="1800" b="1" dirty="0" smtClean="0">
                <a:latin typeface="Cambria" pitchFamily="18" charset="0"/>
              </a:rPr>
              <a:t>By allowing the flow of ideas from the unconscious mind to the conscious, we have grown, and will continue to grow, for the betterment of ourselves, and for our art. </a:t>
            </a:r>
          </a:p>
          <a:p>
            <a:pPr>
              <a:buNone/>
            </a:pPr>
            <a:endParaRPr lang="en-US" sz="1800" b="1" dirty="0" smtClean="0">
              <a:latin typeface="Cambria" pitchFamily="18" charset="0"/>
            </a:endParaRPr>
          </a:p>
          <a:p>
            <a:pPr>
              <a:buNone/>
            </a:pPr>
            <a:endParaRPr lang="en-US" sz="1800" b="1" dirty="0">
              <a:latin typeface="Cambria" pitchFamily="18" charset="0"/>
            </a:endParaRPr>
          </a:p>
          <a:p>
            <a:pPr>
              <a:buNone/>
            </a:pPr>
            <a:endParaRPr lang="en-US" sz="1800" b="1" dirty="0">
              <a:latin typeface="Cambria" pitchFamily="18" charset="0"/>
            </a:endParaRPr>
          </a:p>
          <a:p>
            <a:pPr>
              <a:buNone/>
            </a:pPr>
            <a:endParaRPr lang="en-US" sz="1800" b="1" dirty="0" smtClean="0">
              <a:latin typeface="Cambria" pitchFamily="18" charset="0"/>
            </a:endParaRPr>
          </a:p>
          <a:p>
            <a:pPr algn="ctr">
              <a:buNone/>
            </a:pPr>
            <a:r>
              <a:rPr lang="en-US" sz="1800" b="1" dirty="0">
                <a:latin typeface="Cambria" pitchFamily="18" charset="0"/>
              </a:rPr>
              <a:t>"The mind which plunges into Surrealism, relives with burning excitement the best part of childhood." </a:t>
            </a:r>
            <a:br>
              <a:rPr lang="en-US" sz="1800" b="1" dirty="0">
                <a:latin typeface="Cambria" pitchFamily="18" charset="0"/>
              </a:rPr>
            </a:br>
            <a:r>
              <a:rPr lang="en-US" sz="1800" b="1" dirty="0">
                <a:latin typeface="Cambria" pitchFamily="18" charset="0"/>
              </a:rPr>
              <a:t/>
            </a:r>
            <a:br>
              <a:rPr lang="en-US" sz="1800" b="1" dirty="0">
                <a:latin typeface="Cambria" pitchFamily="18" charset="0"/>
              </a:rPr>
            </a:br>
            <a:r>
              <a:rPr lang="en-US" sz="1800" b="1" dirty="0" smtClean="0">
                <a:latin typeface="Cambria" pitchFamily="18" charset="0"/>
              </a:rPr>
              <a:t>Andre </a:t>
            </a:r>
            <a:r>
              <a:rPr lang="en-US" sz="1800" b="1" dirty="0">
                <a:latin typeface="Cambria" pitchFamily="18" charset="0"/>
              </a:rPr>
              <a:t>Breton </a:t>
            </a:r>
            <a:r>
              <a:rPr lang="en-US" sz="1800" dirty="0"/>
              <a:t/>
            </a:r>
            <a:br>
              <a:rPr lang="en-US" sz="1800" dirty="0"/>
            </a:br>
            <a:endParaRPr lang="en-US" sz="1800" b="1"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roaching puberty.jpg"/>
          <p:cNvPicPr>
            <a:picLocks noGrp="1" noChangeAspect="1"/>
          </p:cNvPicPr>
          <p:nvPr>
            <p:ph idx="1"/>
          </p:nvPr>
        </p:nvPicPr>
        <p:blipFill>
          <a:blip r:embed="rId2"/>
          <a:stretch>
            <a:fillRect/>
          </a:stretch>
        </p:blipFill>
        <p:spPr>
          <a:xfrm>
            <a:off x="4267200" y="152400"/>
            <a:ext cx="4495800" cy="6544666"/>
          </a:xfrm>
        </p:spPr>
      </p:pic>
      <p:sp>
        <p:nvSpPr>
          <p:cNvPr id="5" name="TextBox 4"/>
          <p:cNvSpPr txBox="1"/>
          <p:nvPr/>
        </p:nvSpPr>
        <p:spPr>
          <a:xfrm>
            <a:off x="457200" y="1295400"/>
            <a:ext cx="3048000" cy="2585323"/>
          </a:xfrm>
          <a:prstGeom prst="rect">
            <a:avLst/>
          </a:prstGeom>
          <a:noFill/>
        </p:spPr>
        <p:txBody>
          <a:bodyPr wrap="square" rtlCol="0">
            <a:spAutoFit/>
          </a:bodyPr>
          <a:lstStyle/>
          <a:p>
            <a:pPr algn="ctr"/>
            <a:r>
              <a:rPr lang="en-US" b="1" u="sng" dirty="0" smtClean="0">
                <a:latin typeface="Cambria" pitchFamily="18" charset="0"/>
              </a:rPr>
              <a:t>Surrealism</a:t>
            </a:r>
          </a:p>
          <a:p>
            <a:pPr algn="ctr"/>
            <a:endParaRPr lang="en-US" b="1" u="sng" dirty="0" smtClean="0">
              <a:latin typeface="Cambria" pitchFamily="18" charset="0"/>
            </a:endParaRPr>
          </a:p>
          <a:p>
            <a:r>
              <a:rPr lang="en-US" b="1" dirty="0" smtClean="0">
                <a:latin typeface="Cambria" pitchFamily="18" charset="0"/>
              </a:rPr>
              <a:t> The practice of producing fantastic imagery or effects in art, literature, film, or theater by means of unnatural or irrational juxtapositions and combinations.</a:t>
            </a:r>
            <a:endParaRPr lang="en-US" b="1" dirty="0">
              <a:latin typeface="Cambria" pitchFamily="18" charset="0"/>
            </a:endParaRPr>
          </a:p>
        </p:txBody>
      </p:sp>
      <p:sp>
        <p:nvSpPr>
          <p:cNvPr id="6" name="TextBox 5"/>
          <p:cNvSpPr txBox="1"/>
          <p:nvPr/>
        </p:nvSpPr>
        <p:spPr>
          <a:xfrm>
            <a:off x="457200" y="6248400"/>
            <a:ext cx="3505200" cy="461665"/>
          </a:xfrm>
          <a:prstGeom prst="rect">
            <a:avLst/>
          </a:prstGeom>
          <a:noFill/>
        </p:spPr>
        <p:txBody>
          <a:bodyPr wrap="square" rtlCol="0">
            <a:spAutoFit/>
          </a:bodyPr>
          <a:lstStyle/>
          <a:p>
            <a:r>
              <a:rPr lang="en-US" sz="1200" dirty="0" smtClean="0">
                <a:latin typeface="Cambria" pitchFamily="18" charset="0"/>
              </a:rPr>
              <a:t>Approaching Puberty (1921) Max Ernst </a:t>
            </a:r>
          </a:p>
          <a:p>
            <a:r>
              <a:rPr lang="en-US" sz="1200" dirty="0" smtClean="0">
                <a:latin typeface="Cambria" pitchFamily="18" charset="0"/>
              </a:rPr>
              <a:t>Mixed Media</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3200400"/>
          </a:xfrm>
        </p:spPr>
        <p:txBody>
          <a:bodyPr>
            <a:normAutofit/>
          </a:bodyPr>
          <a:lstStyle/>
          <a:p>
            <a:r>
              <a:rPr lang="en-US" sz="6000" dirty="0" smtClean="0">
                <a:latin typeface="Cambria" pitchFamily="18" charset="0"/>
              </a:rPr>
              <a:t>fini</a:t>
            </a:r>
            <a:endParaRPr lang="en-US" sz="6000"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5715000"/>
            <a:ext cx="3429000" cy="838200"/>
          </a:xfrm>
        </p:spPr>
        <p:txBody>
          <a:bodyPr>
            <a:noAutofit/>
          </a:bodyPr>
          <a:lstStyle/>
          <a:p>
            <a:pPr algn="l"/>
            <a:r>
              <a:rPr lang="en-US" sz="1200" dirty="0" smtClean="0">
                <a:latin typeface="Cambria" pitchFamily="18" charset="0"/>
              </a:rPr>
              <a:t>The Bride Stripped Bare by Her Bachelors, Even (1915-1923) Marcel Duchamp </a:t>
            </a:r>
            <a:br>
              <a:rPr lang="en-US" sz="1200" dirty="0" smtClean="0">
                <a:latin typeface="Cambria" pitchFamily="18" charset="0"/>
              </a:rPr>
            </a:br>
            <a:r>
              <a:rPr lang="en-US" sz="1200" dirty="0" smtClean="0">
                <a:latin typeface="Cambria" pitchFamily="18" charset="0"/>
              </a:rPr>
              <a:t>Mixed Media</a:t>
            </a:r>
            <a:endParaRPr lang="en-US" sz="1200" dirty="0">
              <a:latin typeface="Cambria" pitchFamily="18" charset="0"/>
            </a:endParaRPr>
          </a:p>
        </p:txBody>
      </p:sp>
      <p:pic>
        <p:nvPicPr>
          <p:cNvPr id="4" name="Content Placeholder 3" descr="Duchamp_Bride.jpg"/>
          <p:cNvPicPr>
            <a:picLocks noGrp="1" noChangeAspect="1"/>
          </p:cNvPicPr>
          <p:nvPr>
            <p:ph idx="1"/>
          </p:nvPr>
        </p:nvPicPr>
        <p:blipFill>
          <a:blip r:embed="rId2"/>
          <a:stretch>
            <a:fillRect/>
          </a:stretch>
        </p:blipFill>
        <p:spPr>
          <a:xfrm>
            <a:off x="457200" y="228600"/>
            <a:ext cx="4048738" cy="6248400"/>
          </a:xfrm>
        </p:spPr>
      </p:pic>
      <p:sp>
        <p:nvSpPr>
          <p:cNvPr id="6" name="TextBox 5"/>
          <p:cNvSpPr txBox="1"/>
          <p:nvPr/>
        </p:nvSpPr>
        <p:spPr>
          <a:xfrm>
            <a:off x="4800600" y="1066800"/>
            <a:ext cx="3886200" cy="2308324"/>
          </a:xfrm>
          <a:prstGeom prst="rect">
            <a:avLst/>
          </a:prstGeom>
          <a:noFill/>
        </p:spPr>
        <p:txBody>
          <a:bodyPr wrap="square" rtlCol="0">
            <a:spAutoFit/>
          </a:bodyPr>
          <a:lstStyle/>
          <a:p>
            <a:endParaRPr lang="en-US" dirty="0" smtClean="0">
              <a:latin typeface="Cambria" pitchFamily="18" charset="0"/>
            </a:endParaRPr>
          </a:p>
          <a:p>
            <a:pPr algn="ctr"/>
            <a:r>
              <a:rPr lang="en-US" b="1" u="sng" dirty="0" smtClean="0">
                <a:latin typeface="Cambria" pitchFamily="18" charset="0"/>
              </a:rPr>
              <a:t>Dada </a:t>
            </a:r>
          </a:p>
          <a:p>
            <a:pPr algn="ctr"/>
            <a:endParaRPr lang="en-US" b="1" u="sng" dirty="0" smtClean="0">
              <a:latin typeface="Cambria" pitchFamily="18" charset="0"/>
            </a:endParaRPr>
          </a:p>
          <a:p>
            <a:r>
              <a:rPr lang="en-US" b="1" dirty="0" smtClean="0">
                <a:latin typeface="Cambria" pitchFamily="18" charset="0"/>
              </a:rPr>
              <a:t>Dadaism was seen as a protest against the bourgeois nationalist, as well as colonialist interests which were believed to be the root of the first world war. </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4678362"/>
          </a:xfrm>
        </p:spPr>
        <p:txBody>
          <a:bodyPr>
            <a:normAutofit/>
          </a:bodyPr>
          <a:lstStyle/>
          <a:p>
            <a:r>
              <a:rPr lang="en-US" sz="1800" b="1" u="sng" dirty="0" smtClean="0">
                <a:latin typeface="Cambria" pitchFamily="18" charset="0"/>
              </a:rPr>
              <a:t>André Breton</a:t>
            </a:r>
            <a:r>
              <a:rPr lang="en-US" sz="1800" b="1" u="sng" dirty="0">
                <a:latin typeface="Cambria" pitchFamily="18" charset="0"/>
              </a:rPr>
              <a:t/>
            </a:r>
            <a:br>
              <a:rPr lang="en-US" sz="1800" b="1" u="sng" dirty="0">
                <a:latin typeface="Cambria" pitchFamily="18" charset="0"/>
              </a:rPr>
            </a:br>
            <a:r>
              <a:rPr lang="en-US" sz="1800" b="1" u="sng" dirty="0">
                <a:latin typeface="Cambria" pitchFamily="18" charset="0"/>
              </a:rPr>
              <a:t/>
            </a:r>
            <a:br>
              <a:rPr lang="en-US" sz="1800" b="1" u="sng" dirty="0">
                <a:latin typeface="Cambria" pitchFamily="18" charset="0"/>
              </a:rPr>
            </a:br>
            <a:r>
              <a:rPr lang="en-US" sz="1800" b="1" dirty="0" smtClean="0">
                <a:latin typeface="Cambria" pitchFamily="18" charset="0"/>
              </a:rPr>
              <a:t>André Breton studied Freudian therapeutic techniques which he used on soldiers in hopes that they would better deal with their trauma. </a:t>
            </a:r>
            <a:br>
              <a:rPr lang="en-US" sz="1800" b="1" dirty="0" smtClean="0">
                <a:latin typeface="Cambria" pitchFamily="18" charset="0"/>
              </a:rPr>
            </a:br>
            <a:r>
              <a:rPr lang="en-US" sz="1800" b="1" dirty="0" smtClean="0">
                <a:latin typeface="Cambria" pitchFamily="18" charset="0"/>
              </a:rPr>
              <a:t>His true interest however lay in poetry and the arts. </a:t>
            </a:r>
            <a:endParaRPr lang="en-US" sz="1800" b="1" u="sng" dirty="0">
              <a:latin typeface="Cambria" pitchFamily="18" charset="0"/>
            </a:endParaRPr>
          </a:p>
        </p:txBody>
      </p:sp>
      <p:pic>
        <p:nvPicPr>
          <p:cNvPr id="4" name="Content Placeholder 3" descr="The Seer.jpg"/>
          <p:cNvPicPr>
            <a:picLocks noGrp="1" noChangeAspect="1"/>
          </p:cNvPicPr>
          <p:nvPr>
            <p:ph idx="1"/>
          </p:nvPr>
        </p:nvPicPr>
        <p:blipFill>
          <a:blip r:embed="rId2" cstate="print"/>
          <a:stretch>
            <a:fillRect/>
          </a:stretch>
        </p:blipFill>
        <p:spPr>
          <a:xfrm>
            <a:off x="4319610" y="304800"/>
            <a:ext cx="4314780" cy="6172200"/>
          </a:xfrm>
        </p:spPr>
      </p:pic>
      <p:sp>
        <p:nvSpPr>
          <p:cNvPr id="5" name="TextBox 4"/>
          <p:cNvSpPr txBox="1"/>
          <p:nvPr/>
        </p:nvSpPr>
        <p:spPr>
          <a:xfrm>
            <a:off x="1295400" y="5867400"/>
            <a:ext cx="2895600" cy="461665"/>
          </a:xfrm>
          <a:prstGeom prst="rect">
            <a:avLst/>
          </a:prstGeom>
          <a:noFill/>
        </p:spPr>
        <p:txBody>
          <a:bodyPr wrap="square" rtlCol="0">
            <a:spAutoFit/>
          </a:bodyPr>
          <a:lstStyle/>
          <a:p>
            <a:r>
              <a:rPr lang="en-US" sz="1200" dirty="0" smtClean="0">
                <a:latin typeface="Cambria" pitchFamily="18" charset="0"/>
              </a:rPr>
              <a:t>The Seer (1915) Georgio de Chirico</a:t>
            </a:r>
          </a:p>
          <a:p>
            <a:r>
              <a:rPr lang="en-US" sz="1200" dirty="0" smtClean="0">
                <a:latin typeface="Cambria" pitchFamily="18" charset="0"/>
              </a:rPr>
              <a:t>Oil on Canvas</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a:t> </a:t>
            </a:r>
            <a:endParaRPr lang="en-US" dirty="0" smtClean="0"/>
          </a:p>
          <a:p>
            <a:pPr algn="ctr">
              <a:buNone/>
            </a:pPr>
            <a:r>
              <a:rPr lang="en-US" dirty="0" smtClean="0"/>
              <a:t>“</a:t>
            </a:r>
            <a:r>
              <a:rPr lang="en-US" dirty="0"/>
              <a:t>Surrealism is not a style. It is the cry of a </a:t>
            </a:r>
            <a:r>
              <a:rPr lang="en-US" dirty="0" smtClean="0"/>
              <a:t>mind turning </a:t>
            </a:r>
            <a:r>
              <a:rPr lang="en-US" dirty="0"/>
              <a:t>back on itself</a:t>
            </a:r>
            <a:r>
              <a:rPr lang="en-US" dirty="0" smtClean="0"/>
              <a:t>.”</a:t>
            </a:r>
          </a:p>
          <a:p>
            <a:pPr algn="ctr">
              <a:buNone/>
            </a:pPr>
            <a:endParaRPr lang="en-US" u="sng" dirty="0" smtClean="0"/>
          </a:p>
          <a:p>
            <a:pPr algn="ctr">
              <a:buNone/>
            </a:pPr>
            <a:r>
              <a:rPr lang="en-US" dirty="0" smtClean="0"/>
              <a:t>Antonin </a:t>
            </a:r>
            <a:r>
              <a:rPr lang="en-US" dirty="0"/>
              <a:t>Artaud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3535362"/>
          </a:xfrm>
        </p:spPr>
        <p:txBody>
          <a:bodyPr>
            <a:normAutofit/>
          </a:bodyPr>
          <a:lstStyle/>
          <a:p>
            <a:pPr algn="l"/>
            <a:r>
              <a:rPr lang="en-US" sz="1800" b="1" dirty="0" smtClean="0">
                <a:latin typeface="Cambria" pitchFamily="18" charset="0"/>
              </a:rPr>
              <a:t>“Surrealism sought communication with the irrational and illogical, deliberately disorienting and reorienting the conscious, by means of the unconscious.”</a:t>
            </a:r>
            <a:endParaRPr lang="en-US" sz="1800" b="1" dirty="0">
              <a:latin typeface="Cambria" pitchFamily="18" charset="0"/>
            </a:endParaRPr>
          </a:p>
        </p:txBody>
      </p:sp>
      <p:pic>
        <p:nvPicPr>
          <p:cNvPr id="4" name="Content Placeholder 3" descr="Ernst_The_Antipope_1942.jpg"/>
          <p:cNvPicPr>
            <a:picLocks noGrp="1" noChangeAspect="1"/>
          </p:cNvPicPr>
          <p:nvPr>
            <p:ph idx="1"/>
          </p:nvPr>
        </p:nvPicPr>
        <p:blipFill>
          <a:blip r:embed="rId2"/>
          <a:stretch>
            <a:fillRect/>
          </a:stretch>
        </p:blipFill>
        <p:spPr>
          <a:xfrm>
            <a:off x="252006" y="228600"/>
            <a:ext cx="4950738" cy="6248399"/>
          </a:xfrm>
        </p:spPr>
      </p:pic>
      <p:sp>
        <p:nvSpPr>
          <p:cNvPr id="5" name="TextBox 4"/>
          <p:cNvSpPr txBox="1"/>
          <p:nvPr/>
        </p:nvSpPr>
        <p:spPr>
          <a:xfrm>
            <a:off x="5486400" y="6019800"/>
            <a:ext cx="2438400" cy="461665"/>
          </a:xfrm>
          <a:prstGeom prst="rect">
            <a:avLst/>
          </a:prstGeom>
          <a:noFill/>
        </p:spPr>
        <p:txBody>
          <a:bodyPr wrap="square" rtlCol="0">
            <a:spAutoFit/>
          </a:bodyPr>
          <a:lstStyle/>
          <a:p>
            <a:r>
              <a:rPr lang="en-US" sz="1200" dirty="0" smtClean="0">
                <a:latin typeface="Cambria" pitchFamily="18" charset="0"/>
              </a:rPr>
              <a:t>The Anti-Pope (1942) Max Ernst</a:t>
            </a:r>
          </a:p>
          <a:p>
            <a:r>
              <a:rPr lang="en-US" sz="1200" dirty="0" smtClean="0">
                <a:latin typeface="Cambria" pitchFamily="18" charset="0"/>
              </a:rPr>
              <a:t>Oil on Canvas</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5211762"/>
          </a:xfrm>
        </p:spPr>
        <p:txBody>
          <a:bodyPr>
            <a:normAutofit/>
          </a:bodyPr>
          <a:lstStyle/>
          <a:p>
            <a:pPr algn="l"/>
            <a:r>
              <a:rPr lang="en-US" sz="1800" b="1" dirty="0" smtClean="0">
                <a:latin typeface="Cambria" pitchFamily="18" charset="0"/>
              </a:rPr>
              <a:t>The art world had been forever changed by the visions bequeathed from the omnipotence of the dream world.</a:t>
            </a:r>
            <a:endParaRPr lang="en-US" sz="1800" b="1" dirty="0">
              <a:latin typeface="Cambria" pitchFamily="18" charset="0"/>
            </a:endParaRPr>
          </a:p>
        </p:txBody>
      </p:sp>
      <p:pic>
        <p:nvPicPr>
          <p:cNvPr id="4" name="Content Placeholder 3" descr="Giraffe on Fire.jpg"/>
          <p:cNvPicPr>
            <a:picLocks noGrp="1" noChangeAspect="1"/>
          </p:cNvPicPr>
          <p:nvPr>
            <p:ph idx="1"/>
          </p:nvPr>
        </p:nvPicPr>
        <p:blipFill>
          <a:blip r:embed="rId2" cstate="print"/>
          <a:stretch>
            <a:fillRect/>
          </a:stretch>
        </p:blipFill>
        <p:spPr>
          <a:xfrm>
            <a:off x="4038600" y="152400"/>
            <a:ext cx="4876800" cy="6421160"/>
          </a:xfrm>
        </p:spPr>
      </p:pic>
      <p:sp>
        <p:nvSpPr>
          <p:cNvPr id="5" name="TextBox 4"/>
          <p:cNvSpPr txBox="1"/>
          <p:nvPr/>
        </p:nvSpPr>
        <p:spPr>
          <a:xfrm>
            <a:off x="1143000" y="6096000"/>
            <a:ext cx="2667000" cy="461665"/>
          </a:xfrm>
          <a:prstGeom prst="rect">
            <a:avLst/>
          </a:prstGeom>
          <a:noFill/>
        </p:spPr>
        <p:txBody>
          <a:bodyPr wrap="square" rtlCol="0">
            <a:spAutoFit/>
          </a:bodyPr>
          <a:lstStyle/>
          <a:p>
            <a:r>
              <a:rPr lang="en-US" sz="1200" dirty="0" smtClean="0">
                <a:latin typeface="Cambria" pitchFamily="18" charset="0"/>
              </a:rPr>
              <a:t>Giraffe on Fire (1937) Salvador Dalí</a:t>
            </a:r>
          </a:p>
          <a:p>
            <a:r>
              <a:rPr lang="en-US" sz="1200" dirty="0" smtClean="0">
                <a:latin typeface="Cambria" pitchFamily="18" charset="0"/>
              </a:rPr>
              <a:t>Oil on Canvas</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990600"/>
            <a:ext cx="3276600" cy="1371600"/>
          </a:xfrm>
        </p:spPr>
        <p:txBody>
          <a:bodyPr>
            <a:normAutofit/>
          </a:bodyPr>
          <a:lstStyle/>
          <a:p>
            <a:r>
              <a:rPr lang="en-US" sz="1800" b="1" u="sng" dirty="0" smtClean="0">
                <a:latin typeface="Cambria" pitchFamily="18" charset="0"/>
              </a:rPr>
              <a:t>Jean Martin-Charcot</a:t>
            </a:r>
            <a:br>
              <a:rPr lang="en-US" sz="1800" b="1" u="sng" dirty="0" smtClean="0">
                <a:latin typeface="Cambria" pitchFamily="18" charset="0"/>
              </a:rPr>
            </a:br>
            <a:r>
              <a:rPr lang="en-US" sz="1800" b="1" dirty="0" smtClean="0">
                <a:latin typeface="Cambria" pitchFamily="18" charset="0"/>
              </a:rPr>
              <a:t>and</a:t>
            </a:r>
            <a:br>
              <a:rPr lang="en-US" sz="1800" b="1" dirty="0" smtClean="0">
                <a:latin typeface="Cambria" pitchFamily="18" charset="0"/>
              </a:rPr>
            </a:br>
            <a:r>
              <a:rPr lang="en-US" sz="1800" b="1" u="sng" dirty="0" smtClean="0">
                <a:latin typeface="Cambria" pitchFamily="18" charset="0"/>
              </a:rPr>
              <a:t>Sigmund Freud</a:t>
            </a:r>
            <a:endParaRPr lang="en-US" sz="1800" b="1" u="sng" dirty="0">
              <a:latin typeface="Cambria" pitchFamily="18" charset="0"/>
            </a:endParaRPr>
          </a:p>
        </p:txBody>
      </p:sp>
      <p:pic>
        <p:nvPicPr>
          <p:cNvPr id="4" name="Content Placeholder 3" descr="Meditation on the.jpg"/>
          <p:cNvPicPr>
            <a:picLocks noGrp="1" noChangeAspect="1"/>
          </p:cNvPicPr>
          <p:nvPr>
            <p:ph idx="1"/>
          </p:nvPr>
        </p:nvPicPr>
        <p:blipFill>
          <a:blip r:embed="rId2" cstate="print"/>
          <a:stretch>
            <a:fillRect/>
          </a:stretch>
        </p:blipFill>
        <p:spPr>
          <a:xfrm>
            <a:off x="381000" y="193099"/>
            <a:ext cx="4419600" cy="6478675"/>
          </a:xfrm>
        </p:spPr>
      </p:pic>
      <p:sp>
        <p:nvSpPr>
          <p:cNvPr id="5" name="TextBox 4"/>
          <p:cNvSpPr txBox="1"/>
          <p:nvPr/>
        </p:nvSpPr>
        <p:spPr>
          <a:xfrm>
            <a:off x="5181600" y="6019800"/>
            <a:ext cx="2743200" cy="830997"/>
          </a:xfrm>
          <a:prstGeom prst="rect">
            <a:avLst/>
          </a:prstGeom>
          <a:noFill/>
        </p:spPr>
        <p:txBody>
          <a:bodyPr wrap="square" rtlCol="0">
            <a:spAutoFit/>
          </a:bodyPr>
          <a:lstStyle/>
          <a:p>
            <a:r>
              <a:rPr lang="en-US" sz="1200" dirty="0" smtClean="0">
                <a:latin typeface="Cambria" pitchFamily="18" charset="0"/>
              </a:rPr>
              <a:t>Meditation on the Harp (1932-1934)</a:t>
            </a:r>
          </a:p>
          <a:p>
            <a:r>
              <a:rPr lang="en-US" sz="1200" dirty="0" smtClean="0">
                <a:latin typeface="Cambria" pitchFamily="18" charset="0"/>
              </a:rPr>
              <a:t>Salvador Dalí</a:t>
            </a:r>
          </a:p>
          <a:p>
            <a:r>
              <a:rPr lang="en-US" sz="1200" dirty="0" smtClean="0">
                <a:latin typeface="Cambria" pitchFamily="18" charset="0"/>
              </a:rPr>
              <a:t>Oil on Canvas</a:t>
            </a:r>
          </a:p>
          <a:p>
            <a:endParaRPr lang="en-US" sz="1200" dirty="0">
              <a:latin typeface="Cambria" pitchFamily="18" charset="0"/>
            </a:endParaRPr>
          </a:p>
        </p:txBody>
      </p:sp>
      <p:sp>
        <p:nvSpPr>
          <p:cNvPr id="6" name="TextBox 5"/>
          <p:cNvSpPr txBox="1"/>
          <p:nvPr/>
        </p:nvSpPr>
        <p:spPr>
          <a:xfrm>
            <a:off x="5486400" y="2743200"/>
            <a:ext cx="3200400" cy="2031325"/>
          </a:xfrm>
          <a:prstGeom prst="rect">
            <a:avLst/>
          </a:prstGeom>
          <a:noFill/>
        </p:spPr>
        <p:txBody>
          <a:bodyPr wrap="square" rtlCol="0">
            <a:spAutoFit/>
          </a:bodyPr>
          <a:lstStyle/>
          <a:p>
            <a:pPr algn="ctr"/>
            <a:r>
              <a:rPr lang="en-US" b="1" dirty="0" smtClean="0">
                <a:latin typeface="Cambria" pitchFamily="18" charset="0"/>
              </a:rPr>
              <a:t>Jean Martin-Charcot was Sigmund Freud’s teacher, and had a great deal of influence over Freud, and the course of study he undertook regarding the study of the human mind. </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 (Tamara Toumanova).jpg"/>
          <p:cNvPicPr>
            <a:picLocks noGrp="1" noChangeAspect="1"/>
          </p:cNvPicPr>
          <p:nvPr>
            <p:ph idx="1"/>
          </p:nvPr>
        </p:nvPicPr>
        <p:blipFill>
          <a:blip r:embed="rId2" cstate="print"/>
          <a:stretch>
            <a:fillRect/>
          </a:stretch>
        </p:blipFill>
        <p:spPr>
          <a:xfrm>
            <a:off x="4876800" y="228600"/>
            <a:ext cx="3886200" cy="6411727"/>
          </a:xfrm>
        </p:spPr>
      </p:pic>
      <p:sp>
        <p:nvSpPr>
          <p:cNvPr id="5" name="TextBox 4"/>
          <p:cNvSpPr txBox="1"/>
          <p:nvPr/>
        </p:nvSpPr>
        <p:spPr>
          <a:xfrm>
            <a:off x="1981200" y="6019801"/>
            <a:ext cx="2667000" cy="830997"/>
          </a:xfrm>
          <a:prstGeom prst="rect">
            <a:avLst/>
          </a:prstGeom>
          <a:noFill/>
        </p:spPr>
        <p:txBody>
          <a:bodyPr wrap="square" rtlCol="0">
            <a:spAutoFit/>
          </a:bodyPr>
          <a:lstStyle/>
          <a:p>
            <a:r>
              <a:rPr lang="en-US" sz="1200" dirty="0" smtClean="0">
                <a:latin typeface="Cambria" pitchFamily="18" charset="0"/>
              </a:rPr>
              <a:t>Untitled (Tamara Toumanova), (1940)</a:t>
            </a:r>
          </a:p>
          <a:p>
            <a:r>
              <a:rPr lang="en-US" sz="1200" dirty="0" smtClean="0">
                <a:latin typeface="Cambria" pitchFamily="18" charset="0"/>
              </a:rPr>
              <a:t>Joseph Cornell</a:t>
            </a:r>
          </a:p>
          <a:p>
            <a:r>
              <a:rPr lang="en-US" sz="1200" dirty="0" smtClean="0">
                <a:latin typeface="Cambria" pitchFamily="18" charset="0"/>
              </a:rPr>
              <a:t>Mixed Media Collage</a:t>
            </a:r>
          </a:p>
          <a:p>
            <a:endParaRPr lang="en-US" sz="1200" dirty="0">
              <a:latin typeface="Cambria" pitchFamily="18" charset="0"/>
            </a:endParaRPr>
          </a:p>
        </p:txBody>
      </p:sp>
      <p:sp>
        <p:nvSpPr>
          <p:cNvPr id="6" name="TextBox 5"/>
          <p:cNvSpPr txBox="1"/>
          <p:nvPr/>
        </p:nvSpPr>
        <p:spPr>
          <a:xfrm>
            <a:off x="457200" y="2133600"/>
            <a:ext cx="3962400" cy="1754326"/>
          </a:xfrm>
          <a:prstGeom prst="rect">
            <a:avLst/>
          </a:prstGeom>
          <a:noFill/>
        </p:spPr>
        <p:txBody>
          <a:bodyPr wrap="square" rtlCol="0">
            <a:spAutoFit/>
          </a:bodyPr>
          <a:lstStyle/>
          <a:p>
            <a:r>
              <a:rPr lang="en-US" b="1" dirty="0" smtClean="0">
                <a:latin typeface="Cambria" pitchFamily="18" charset="0"/>
              </a:rPr>
              <a:t>Freud practiced self analysis, and over time became overwhelmed with the “power of the imaginary and the sway of pictures that came to dominate” his conscious thoughts.</a:t>
            </a:r>
            <a:endParaRPr lang="en-US" b="1"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617</Words>
  <Application>Microsoft Office PowerPoint</Application>
  <PresentationFormat>On-screen Show (4:3)</PresentationFormat>
  <Paragraphs>67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SURREALISM, FREUD AND THE WORLD OF DREAMS</vt:lpstr>
      <vt:lpstr>PowerPoint Presentation</vt:lpstr>
      <vt:lpstr>The Bride Stripped Bare by Her Bachelors, Even (1915-1923) Marcel Duchamp  Mixed Media</vt:lpstr>
      <vt:lpstr>André Breton  André Breton studied Freudian therapeutic techniques which he used on soldiers in hopes that they would better deal with their trauma.  His true interest however lay in poetry and the arts. </vt:lpstr>
      <vt:lpstr>PowerPoint Presentation</vt:lpstr>
      <vt:lpstr>“Surrealism sought communication with the irrational and illogical, deliberately disorienting and reorienting the conscious, by means of the unconscious.”</vt:lpstr>
      <vt:lpstr>The art world had been forever changed by the visions bequeathed from the omnipotence of the dream world.</vt:lpstr>
      <vt:lpstr>Jean Martin-Charcot and Sigmund Freud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vt:lpstr>
    </vt:vector>
  </TitlesOfParts>
  <Company>University of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SURREALISM, FREUD AND THE WORLD OF DREAMS</dc:title>
  <dc:creator>dani</dc:creator>
  <cp:lastModifiedBy>gs</cp:lastModifiedBy>
  <cp:revision>24</cp:revision>
  <dcterms:created xsi:type="dcterms:W3CDTF">2009-04-21T23:24:04Z</dcterms:created>
  <dcterms:modified xsi:type="dcterms:W3CDTF">2011-10-26T15:18:41Z</dcterms:modified>
</cp:coreProperties>
</file>