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305" r:id="rId4"/>
    <p:sldId id="309" r:id="rId5"/>
    <p:sldId id="310" r:id="rId6"/>
    <p:sldId id="299" r:id="rId7"/>
    <p:sldId id="306" r:id="rId8"/>
    <p:sldId id="307" r:id="rId9"/>
    <p:sldId id="308" r:id="rId10"/>
    <p:sldId id="302" r:id="rId11"/>
    <p:sldId id="298" r:id="rId12"/>
    <p:sldId id="304" r:id="rId13"/>
    <p:sldId id="31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99"/>
    <a:srgbClr val="FF9966"/>
    <a:srgbClr val="FF6600"/>
    <a:srgbClr val="99FF33"/>
    <a:srgbClr val="FF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81778" autoAdjust="0"/>
  </p:normalViewPr>
  <p:slideViewPr>
    <p:cSldViewPr>
      <p:cViewPr>
        <p:scale>
          <a:sx n="115" d="100"/>
          <a:sy n="115" d="100"/>
        </p:scale>
        <p:origin x="-2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957D-8E6F-4392-8287-CD5912D8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18376"/>
      </p:ext>
    </p:extLst>
  </p:cSld>
  <p:clrMapOvr>
    <a:masterClrMapping/>
  </p:clrMapOvr>
  <p:transition advTm="1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8EF1-D886-4918-B2B4-FE9FBC23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4539"/>
      </p:ext>
    </p:extLst>
  </p:cSld>
  <p:clrMapOvr>
    <a:masterClrMapping/>
  </p:clrMapOvr>
  <p:transition advTm="1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4567-B2A3-40F3-AE67-AACF0765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72986"/>
      </p:ext>
    </p:extLst>
  </p:cSld>
  <p:clrMapOvr>
    <a:masterClrMapping/>
  </p:clrMapOvr>
  <p:transition advTm="16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6B318-37B0-4082-B638-6165C6CF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4805"/>
      </p:ext>
    </p:extLst>
  </p:cSld>
  <p:clrMapOvr>
    <a:masterClrMapping/>
  </p:clrMapOvr>
  <p:transition advTm="1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5BE5-7860-4803-A4B7-9429C1F2C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7583"/>
      </p:ext>
    </p:extLst>
  </p:cSld>
  <p:clrMapOvr>
    <a:masterClrMapping/>
  </p:clrMapOvr>
  <p:transition advTm="1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EB76-7DA1-4BB9-8FC3-76126FEA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54926"/>
      </p:ext>
    </p:extLst>
  </p:cSld>
  <p:clrMapOvr>
    <a:masterClrMapping/>
  </p:clrMapOvr>
  <p:transition advTm="1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D6BB7-9C8F-47A3-A2B1-83830B0C3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74845"/>
      </p:ext>
    </p:extLst>
  </p:cSld>
  <p:clrMapOvr>
    <a:masterClrMapping/>
  </p:clrMapOvr>
  <p:transition advTm="1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1AF1-37BB-468E-878F-255EA8F31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2190"/>
      </p:ext>
    </p:extLst>
  </p:cSld>
  <p:clrMapOvr>
    <a:masterClrMapping/>
  </p:clrMapOvr>
  <p:transition advTm="1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15B3-8782-4254-8EB1-2D69B8968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9088"/>
      </p:ext>
    </p:extLst>
  </p:cSld>
  <p:clrMapOvr>
    <a:masterClrMapping/>
  </p:clrMapOvr>
  <p:transition advTm="1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382B-4EB8-4E03-BB9B-054FB7FE3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0707"/>
      </p:ext>
    </p:extLst>
  </p:cSld>
  <p:clrMapOvr>
    <a:masterClrMapping/>
  </p:clrMapOvr>
  <p:transition advTm="1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FA10-F73D-4916-BA99-E95C3F2D4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6131"/>
      </p:ext>
    </p:extLst>
  </p:cSld>
  <p:clrMapOvr>
    <a:masterClrMapping/>
  </p:clrMapOvr>
  <p:transition advTm="1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6FE3-1567-4B10-8F3F-593DC174C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5446"/>
      </p:ext>
    </p:extLst>
  </p:cSld>
  <p:clrMapOvr>
    <a:masterClrMapping/>
  </p:clrMapOvr>
  <p:transition advTm="1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87D8066-0B55-4444-B07E-DE1168F9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16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17525" y="142875"/>
            <a:ext cx="8710613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en-US" sz="2800">
              <a:latin typeface="Times New Roman" pitchFamily="18" charset="0"/>
            </a:endParaRPr>
          </a:p>
          <a:p>
            <a:pPr eaLnBrk="1" hangingPunct="1"/>
            <a:endParaRPr lang="en-US" sz="2800">
              <a:latin typeface="Times New Roman" pitchFamily="18" charset="0"/>
            </a:endParaRPr>
          </a:p>
          <a:p>
            <a:pPr eaLnBrk="1" hangingPunct="1"/>
            <a:endParaRPr lang="en-US" sz="2800">
              <a:latin typeface="Times New Roman" pitchFamily="18" charset="0"/>
            </a:endParaRPr>
          </a:p>
          <a:p>
            <a:pPr eaLnBrk="1" hangingPunct="1"/>
            <a:r>
              <a:rPr lang="en-US" sz="2800">
                <a:latin typeface="Times New Roman" pitchFamily="18" charset="0"/>
              </a:rPr>
              <a:t>The </a:t>
            </a:r>
            <a:r>
              <a:rPr lang="en-US" sz="2800" b="1" u="sng">
                <a:solidFill>
                  <a:srgbClr val="4242D0"/>
                </a:solidFill>
                <a:latin typeface="Times New Roman" pitchFamily="18" charset="0"/>
              </a:rPr>
              <a:t>Principles of Art</a:t>
            </a:r>
            <a:r>
              <a:rPr lang="en-US" sz="2800">
                <a:latin typeface="Times New Roman" pitchFamily="18" charset="0"/>
              </a:rPr>
              <a:t> are basically rules or guidelines that </a:t>
            </a:r>
            <a:br>
              <a:rPr lang="en-US" sz="2800"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>govern the way in which the Art Elements go together.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These include: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*EMPHASIS (Focal Point)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rgbClr val="FFFF00"/>
                </a:solidFill>
                <a:latin typeface="Times New Roman" pitchFamily="18" charset="0"/>
              </a:rPr>
              <a:t>*HARMONY (Unity)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*BALANCE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rgbClr val="FF9900"/>
                </a:solidFill>
                <a:latin typeface="Times New Roman" pitchFamily="18" charset="0"/>
              </a:rPr>
              <a:t>*CONTRAST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chemeClr val="accent1"/>
                </a:solidFill>
                <a:latin typeface="Times New Roman" pitchFamily="18" charset="0"/>
              </a:rPr>
              <a:t>*REPETITION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rgbClr val="990099"/>
                </a:solidFill>
                <a:latin typeface="Times New Roman" pitchFamily="18" charset="0"/>
              </a:rPr>
              <a:t>*RHYTHM</a:t>
            </a:r>
            <a:endParaRPr lang="en-US" sz="2800">
              <a:solidFill>
                <a:srgbClr val="99FF33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>
                <a:latin typeface="Times New Roman" pitchFamily="18" charset="0"/>
              </a:rPr>
              <a:t>			</a:t>
            </a:r>
            <a:r>
              <a:rPr lang="en-US" sz="2800">
                <a:solidFill>
                  <a:srgbClr val="C5C5F1"/>
                </a:solidFill>
                <a:latin typeface="Times New Roman" pitchFamily="18" charset="0"/>
              </a:rPr>
              <a:t>*MOVEMENT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Lets take a look at these individually…………….</a:t>
            </a:r>
          </a:p>
          <a:p>
            <a:pPr eaLnBrk="1" hangingPunct="1"/>
            <a:endParaRPr lang="en-US" sz="2800">
              <a:latin typeface="Times New Roman" pitchFamily="18" charset="0"/>
            </a:endParaRPr>
          </a:p>
        </p:txBody>
      </p:sp>
      <p:pic>
        <p:nvPicPr>
          <p:cNvPr id="2051" name="Picture 3" descr="bs005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514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in0093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113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in0093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13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3505200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Contrast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7315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CONTRAST</a:t>
            </a:r>
            <a:r>
              <a:rPr lang="en-US" sz="2800"/>
              <a:t> in an artwork is created-when </a:t>
            </a:r>
          </a:p>
          <a:p>
            <a:pPr eaLnBrk="1" hangingPunct="1"/>
            <a:r>
              <a:rPr lang="en-US" sz="2800"/>
              <a:t>the artist makes a difference in value, </a:t>
            </a:r>
          </a:p>
          <a:p>
            <a:pPr eaLnBrk="1" hangingPunct="1"/>
            <a:r>
              <a:rPr lang="en-US" sz="2800"/>
              <a:t>color, texture, shape, line, form, or space.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11268" name="Picture 6" descr="a0000f24dur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14747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990600" y="5867400"/>
            <a:ext cx="175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   </a:t>
            </a:r>
            <a:r>
              <a:rPr lang="en-US">
                <a:solidFill>
                  <a:srgbClr val="FF3300"/>
                </a:solidFill>
              </a:rPr>
              <a:t>Value </a:t>
            </a:r>
            <a:r>
              <a:rPr lang="en-US"/>
              <a:t> Contrast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         by  Durer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3962400" y="5410200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   Color</a:t>
            </a:r>
            <a:r>
              <a:rPr lang="en-US"/>
              <a:t>  Contrast</a:t>
            </a:r>
          </a:p>
          <a:p>
            <a:pPr eaLnBrk="1" hangingPunct="1"/>
            <a:r>
              <a:rPr lang="en-US"/>
              <a:t>      by  Warhol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6629400" y="6096000"/>
            <a:ext cx="163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  </a:t>
            </a:r>
            <a:r>
              <a:rPr lang="en-US">
                <a:solidFill>
                  <a:srgbClr val="FF3300"/>
                </a:solidFill>
              </a:rPr>
              <a:t>Texture</a:t>
            </a:r>
            <a:r>
              <a:rPr lang="en-US"/>
              <a:t>  Contrast</a:t>
            </a:r>
          </a:p>
          <a:p>
            <a:pPr eaLnBrk="1" hangingPunct="1"/>
            <a:r>
              <a:rPr lang="en-US"/>
              <a:t>   by Elizabeth Catlett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228600" y="4114800"/>
            <a:ext cx="533400" cy="2133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3" descr="Canvas"/>
          <p:cNvSpPr>
            <a:spLocks noChangeArrowheads="1"/>
          </p:cNvSpPr>
          <p:nvPr/>
        </p:nvSpPr>
        <p:spPr bwMode="auto">
          <a:xfrm>
            <a:off x="8534400" y="3962400"/>
            <a:ext cx="457200" cy="1752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8534400" y="3733800"/>
            <a:ext cx="4572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3733800" y="5791200"/>
            <a:ext cx="1828800" cy="381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9933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7"/>
          <p:cNvSpPr>
            <a:spLocks noChangeArrowheads="1"/>
          </p:cNvSpPr>
          <p:nvPr/>
        </p:nvSpPr>
        <p:spPr bwMode="auto">
          <a:xfrm>
            <a:off x="3733800" y="6248400"/>
            <a:ext cx="1828800" cy="381000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7" name="Picture 15" descr="H:\Andy 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26670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6" descr="H:\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222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 descr="Small checker board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34290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smCheck">
                  <a:fgClr>
                    <a:schemeClr val="accent2"/>
                  </a:fgClr>
                  <a:bgClr>
                    <a:srgbClr val="FFFFFF"/>
                  </a:bgClr>
                </a:pattFill>
                <a:latin typeface="Arial Black"/>
              </a:rPr>
              <a:t>Pattern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6136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0000"/>
                </a:solidFill>
              </a:rPr>
              <a:t>Pattern / Repetition</a:t>
            </a:r>
            <a:r>
              <a:rPr lang="en-US" sz="2800"/>
              <a:t> </a:t>
            </a:r>
            <a:r>
              <a:rPr lang="en-US" sz="2800" b="1" u="sng">
                <a:solidFill>
                  <a:srgbClr val="FF0000"/>
                </a:solidFill>
              </a:rPr>
              <a:t>/Rhythm</a:t>
            </a:r>
            <a:r>
              <a:rPr lang="en-US" sz="2800"/>
              <a:t> is the repeating</a:t>
            </a:r>
          </a:p>
          <a:p>
            <a:pPr eaLnBrk="1" hangingPunct="1"/>
            <a:r>
              <a:rPr lang="en-US" sz="2800"/>
              <a:t>of shapes, lines, color, or other art</a:t>
            </a:r>
          </a:p>
          <a:p>
            <a:pPr eaLnBrk="1" hangingPunct="1"/>
            <a:r>
              <a:rPr lang="en-US" sz="2800"/>
              <a:t>elements in planned or random order to create </a:t>
            </a:r>
          </a:p>
          <a:p>
            <a:pPr eaLnBrk="1" hangingPunct="1"/>
            <a:r>
              <a:rPr lang="en-US" sz="2800"/>
              <a:t>interest or make the artwork more exciting.</a:t>
            </a:r>
          </a:p>
          <a:p>
            <a:pPr eaLnBrk="1" hangingPunct="1"/>
            <a:endParaRPr lang="en-US" sz="2800"/>
          </a:p>
        </p:txBody>
      </p:sp>
      <p:sp>
        <p:nvSpPr>
          <p:cNvPr id="12292" name="Rectangle 4" descr="Dark downward diagonal"/>
          <p:cNvSpPr>
            <a:spLocks noChangeArrowheads="1"/>
          </p:cNvSpPr>
          <p:nvPr/>
        </p:nvSpPr>
        <p:spPr bwMode="auto">
          <a:xfrm>
            <a:off x="5105400" y="4267200"/>
            <a:ext cx="838200" cy="685800"/>
          </a:xfrm>
          <a:prstGeom prst="rect">
            <a:avLst/>
          </a:prstGeom>
          <a:pattFill prst="dkDnDiag">
            <a:fgClr>
              <a:schemeClr val="accent1"/>
            </a:fgClr>
            <a:bgClr>
              <a:srgbClr val="339966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895600" y="6324600"/>
            <a:ext cx="1116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    Ben Shahn</a:t>
            </a:r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228600" y="4343400"/>
            <a:ext cx="152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457200" y="4343400"/>
            <a:ext cx="152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685800" y="4343400"/>
            <a:ext cx="152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17"/>
          <p:cNvSpPr>
            <a:spLocks noChangeArrowheads="1"/>
          </p:cNvSpPr>
          <p:nvPr/>
        </p:nvSpPr>
        <p:spPr bwMode="auto">
          <a:xfrm>
            <a:off x="228600" y="4648200"/>
            <a:ext cx="152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8"/>
          <p:cNvSpPr>
            <a:spLocks noChangeArrowheads="1"/>
          </p:cNvSpPr>
          <p:nvPr/>
        </p:nvSpPr>
        <p:spPr bwMode="auto">
          <a:xfrm>
            <a:off x="457200" y="4648200"/>
            <a:ext cx="152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9"/>
          <p:cNvSpPr>
            <a:spLocks noChangeArrowheads="1"/>
          </p:cNvSpPr>
          <p:nvPr/>
        </p:nvSpPr>
        <p:spPr bwMode="auto">
          <a:xfrm>
            <a:off x="685800" y="4648200"/>
            <a:ext cx="152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300" name="Picture 18" descr="H:\Ben Sha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29718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9" descr="H:\ClothesLine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362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41148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Movement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01788" y="2057400"/>
            <a:ext cx="75422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MOVEMENT</a:t>
            </a:r>
            <a:r>
              <a:rPr lang="en-US" sz="2800"/>
              <a:t> in a work of art directs the viewer</a:t>
            </a:r>
          </a:p>
          <a:p>
            <a:pPr eaLnBrk="1" hangingPunct="1"/>
            <a:r>
              <a:rPr lang="en-US" sz="2800"/>
              <a:t>through the art piece –often to the focal area.It</a:t>
            </a:r>
          </a:p>
          <a:p>
            <a:pPr eaLnBrk="1" hangingPunct="1"/>
            <a:r>
              <a:rPr lang="en-US" sz="2800"/>
              <a:t>also encourages the viewer to sense action </a:t>
            </a:r>
          </a:p>
          <a:p>
            <a:pPr eaLnBrk="1" hangingPunct="1"/>
            <a:r>
              <a:rPr lang="en-US" sz="2800"/>
              <a:t>within the work.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057400" y="6400800"/>
            <a:ext cx="86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Van Gogh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648200" y="6477000"/>
            <a:ext cx="86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Van Gogh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7620000" y="6248400"/>
            <a:ext cx="11255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      Van Gogh</a:t>
            </a:r>
          </a:p>
        </p:txBody>
      </p:sp>
      <p:pic>
        <p:nvPicPr>
          <p:cNvPr id="13319" name="Picture 10" descr="van%20gogh%20-%20starry%20night%20over%20the%20rh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667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vincent_van_gogh_gallery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1858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vangogh-starry_night_ballanc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7432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36195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Emphasis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346325" y="2205038"/>
            <a:ext cx="68548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4242D0"/>
                </a:solidFill>
              </a:rPr>
              <a:t>EMPHASIS</a:t>
            </a:r>
            <a:r>
              <a:rPr lang="en-US" sz="2800"/>
              <a:t> is used by an artist to make</a:t>
            </a:r>
          </a:p>
          <a:p>
            <a:pPr eaLnBrk="1" hangingPunct="1"/>
            <a:r>
              <a:rPr lang="en-US" sz="2800"/>
              <a:t>an element or object stand out in a work</a:t>
            </a:r>
          </a:p>
          <a:p>
            <a:pPr eaLnBrk="1" hangingPunct="1"/>
            <a:r>
              <a:rPr lang="en-US" sz="2800"/>
              <a:t>of art.</a:t>
            </a:r>
          </a:p>
          <a:p>
            <a:pPr eaLnBrk="1" hangingPunct="1"/>
            <a:r>
              <a:rPr lang="en-US" sz="2800" b="1" u="sng">
                <a:solidFill>
                  <a:srgbClr val="FF0000"/>
                </a:solidFill>
              </a:rPr>
              <a:t>EMPHASIS  </a:t>
            </a:r>
            <a:r>
              <a:rPr lang="en-US" sz="2800"/>
              <a:t>is used by the artist to control</a:t>
            </a:r>
          </a:p>
          <a:p>
            <a:pPr eaLnBrk="1" hangingPunct="1"/>
            <a:r>
              <a:rPr lang="en-US" sz="2800"/>
              <a:t>What part of the artwork the viewer sees</a:t>
            </a:r>
          </a:p>
          <a:p>
            <a:pPr eaLnBrk="1" hangingPunct="1"/>
            <a:r>
              <a:rPr lang="en-US" sz="2800"/>
              <a:t>most or most often.</a:t>
            </a:r>
          </a:p>
          <a:p>
            <a:pPr eaLnBrk="1" hangingPunct="1"/>
            <a:r>
              <a:rPr lang="en-US" sz="2800" b="1" u="sng">
                <a:solidFill>
                  <a:srgbClr val="FFFF00"/>
                </a:solidFill>
              </a:rPr>
              <a:t>EMPHASIS</a:t>
            </a:r>
            <a:r>
              <a:rPr lang="en-US" sz="2800" b="1" u="sng"/>
              <a:t> </a:t>
            </a:r>
            <a:r>
              <a:rPr lang="en-US" sz="2800"/>
              <a:t>is also used by the artist to </a:t>
            </a:r>
          </a:p>
          <a:p>
            <a:pPr eaLnBrk="1" hangingPunct="1"/>
            <a:r>
              <a:rPr lang="en-US" sz="2800"/>
              <a:t>control how long a viewer spends looking</a:t>
            </a:r>
          </a:p>
          <a:p>
            <a:pPr eaLnBrk="1" hangingPunct="1"/>
            <a:r>
              <a:rPr lang="en-US" sz="2800"/>
              <a:t>at each of the different parts.</a:t>
            </a:r>
            <a:endParaRPr lang="en-US" sz="2800" b="1" u="sng">
              <a:solidFill>
                <a:srgbClr val="FFFF00"/>
              </a:solidFill>
            </a:endParaRPr>
          </a:p>
          <a:p>
            <a:pPr eaLnBrk="1" hangingPunct="1"/>
            <a:endParaRPr lang="en-US" sz="2800" b="1" u="sng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41325" y="-4763"/>
            <a:ext cx="8399463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/>
              <a:t>Emphasis: </a:t>
            </a:r>
          </a:p>
          <a:p>
            <a:pPr eaLnBrk="1" hangingPunct="1"/>
            <a:r>
              <a:rPr lang="en-US" sz="2800"/>
              <a:t>	</a:t>
            </a:r>
          </a:p>
          <a:p>
            <a:pPr eaLnBrk="1" hangingPunct="1"/>
            <a:r>
              <a:rPr lang="en-US" sz="2800"/>
              <a:t>To make an element or object in a work of art stand </a:t>
            </a:r>
          </a:p>
          <a:p>
            <a:pPr eaLnBrk="1" hangingPunct="1"/>
            <a:r>
              <a:rPr lang="en-US" sz="2800"/>
              <a:t>Out…..artists use emphasis.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19812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/>
              <a:t>E</a:t>
            </a:r>
            <a:r>
              <a:rPr lang="en-US" sz="2400"/>
              <a:t>m</a:t>
            </a:r>
            <a:r>
              <a:rPr lang="en-US" sz="2000"/>
              <a:t>p</a:t>
            </a:r>
            <a:r>
              <a:rPr lang="en-US" sz="1800"/>
              <a:t>h</a:t>
            </a:r>
            <a:r>
              <a:rPr lang="en-US" sz="1600"/>
              <a:t>a</a:t>
            </a:r>
            <a:r>
              <a:rPr lang="en-US" sz="1400"/>
              <a:t>s</a:t>
            </a:r>
            <a:r>
              <a:rPr lang="en-US"/>
              <a:t>i</a:t>
            </a:r>
            <a:r>
              <a:rPr lang="en-US" sz="1000"/>
              <a:t>s      = </a:t>
            </a:r>
            <a:r>
              <a:rPr lang="en-US" sz="2800"/>
              <a:t>Emphasis of size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71800" y="3352800"/>
            <a:ext cx="502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E</a:t>
            </a:r>
            <a:r>
              <a:rPr lang="en-US" sz="2800">
                <a:solidFill>
                  <a:srgbClr val="FF6600"/>
                </a:solidFill>
              </a:rPr>
              <a:t>m</a:t>
            </a:r>
            <a:r>
              <a:rPr lang="en-US" sz="2800">
                <a:solidFill>
                  <a:srgbClr val="FF9966"/>
                </a:solidFill>
              </a:rPr>
              <a:t>p</a:t>
            </a:r>
            <a:r>
              <a:rPr lang="en-US" sz="2800">
                <a:solidFill>
                  <a:srgbClr val="FFCC99"/>
                </a:solidFill>
              </a:rPr>
              <a:t>h</a:t>
            </a:r>
            <a:r>
              <a:rPr lang="en-US" sz="2800">
                <a:solidFill>
                  <a:srgbClr val="FFFFCC"/>
                </a:solidFill>
              </a:rPr>
              <a:t>a</a:t>
            </a:r>
            <a:r>
              <a:rPr lang="en-US" sz="2800">
                <a:solidFill>
                  <a:srgbClr val="CCFF99"/>
                </a:solidFill>
              </a:rPr>
              <a:t>s</a:t>
            </a:r>
            <a:r>
              <a:rPr lang="en-US" sz="2800">
                <a:solidFill>
                  <a:schemeClr val="accent1"/>
                </a:solidFill>
              </a:rPr>
              <a:t>i</a:t>
            </a:r>
            <a:r>
              <a:rPr lang="en-US" sz="2800">
                <a:solidFill>
                  <a:schemeClr val="accent2"/>
                </a:solidFill>
              </a:rPr>
              <a:t>s </a:t>
            </a:r>
            <a:r>
              <a:rPr lang="en-US" sz="2800"/>
              <a:t>= Emphasis of color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838200" y="2971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41148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762000" y="44196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914400" y="4648200"/>
            <a:ext cx="0" cy="129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Arc 14"/>
          <p:cNvSpPr>
            <a:spLocks/>
          </p:cNvSpPr>
          <p:nvPr/>
        </p:nvSpPr>
        <p:spPr bwMode="auto">
          <a:xfrm>
            <a:off x="685800" y="4800600"/>
            <a:ext cx="8382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1295400" y="4572000"/>
            <a:ext cx="2797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/>
              <a:t>Emphasis of line</a:t>
            </a:r>
          </a:p>
        </p:txBody>
      </p:sp>
      <p:sp>
        <p:nvSpPr>
          <p:cNvPr id="4107" name="Arc 17"/>
          <p:cNvSpPr>
            <a:spLocks/>
          </p:cNvSpPr>
          <p:nvPr/>
        </p:nvSpPr>
        <p:spPr bwMode="auto">
          <a:xfrm>
            <a:off x="1066800" y="5181600"/>
            <a:ext cx="5334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9" descr="030_Ma051dal_ad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20"/>
          <p:cNvSpPr txBox="1">
            <a:spLocks noChangeArrowheads="1"/>
          </p:cNvSpPr>
          <p:nvPr/>
        </p:nvSpPr>
        <p:spPr bwMode="auto">
          <a:xfrm>
            <a:off x="2971800" y="3962400"/>
            <a:ext cx="1239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1400"/>
              <a:t>Salvador Dali</a:t>
            </a:r>
          </a:p>
        </p:txBody>
      </p:sp>
      <p:pic>
        <p:nvPicPr>
          <p:cNvPr id="4110" name="Picture 21" descr="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1139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22"/>
          <p:cNvSpPr txBox="1">
            <a:spLocks noChangeArrowheads="1"/>
          </p:cNvSpPr>
          <p:nvPr/>
        </p:nvSpPr>
        <p:spPr bwMode="auto">
          <a:xfrm>
            <a:off x="5410200" y="2819400"/>
            <a:ext cx="98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1400"/>
              <a:t>Van Gogh</a:t>
            </a:r>
          </a:p>
        </p:txBody>
      </p:sp>
      <p:pic>
        <p:nvPicPr>
          <p:cNvPr id="4112" name="Picture 23" descr="grant 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152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Text Box 24"/>
          <p:cNvSpPr txBox="1">
            <a:spLocks noChangeArrowheads="1"/>
          </p:cNvSpPr>
          <p:nvPr/>
        </p:nvSpPr>
        <p:spPr bwMode="auto">
          <a:xfrm>
            <a:off x="5622925" y="6056313"/>
            <a:ext cx="1004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Grant Wood</a:t>
            </a:r>
          </a:p>
        </p:txBody>
      </p:sp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3724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HARMONY</a:t>
            </a:r>
          </a:p>
        </p:txBody>
      </p:sp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112395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Harmony</a:t>
            </a:r>
            <a:r>
              <a:rPr lang="en-US" sz="2800" dirty="0">
                <a:solidFill>
                  <a:schemeClr val="tx1"/>
                </a:solidFill>
              </a:rPr>
              <a:t> creates Unity by stressing the similarities 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 of separate but related parts.</a:t>
            </a:r>
          </a:p>
          <a:p>
            <a:pPr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Harmony </a:t>
            </a:r>
            <a:r>
              <a:rPr lang="en-US" sz="2800" dirty="0">
                <a:solidFill>
                  <a:schemeClr val="tx1"/>
                </a:solidFill>
              </a:rPr>
              <a:t>emphasizes relationships in the artwork, 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which encourages the eye to move throughout 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the piece.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5" name="Picture 5" descr="H:\Georges Seurat A Sunday Afternoon on the island of La Grande Ja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3352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6581775"/>
            <a:ext cx="11906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George Seurat</a:t>
            </a:r>
          </a:p>
        </p:txBody>
      </p:sp>
      <p:pic>
        <p:nvPicPr>
          <p:cNvPr id="5127" name="Picture 6" descr="H:\Kandinsky%20Comp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7574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7600" y="6324600"/>
            <a:ext cx="8921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</a:rPr>
              <a:t>Kandinsky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smtClean="0">
                <a:solidFill>
                  <a:srgbClr val="FF0000"/>
                </a:solidFill>
              </a:rPr>
              <a:t>Harmony/Unity creates comfort for the viewer, allowing the eye to move through the art with ease, because of the use of similarities.</a:t>
            </a:r>
          </a:p>
        </p:txBody>
      </p:sp>
      <p:pic>
        <p:nvPicPr>
          <p:cNvPr id="6147" name="Picture 3" descr="H:\RB southern rec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124200"/>
            <a:ext cx="2857500" cy="2619375"/>
          </a:xfrm>
          <a:noFill/>
        </p:spPr>
      </p:pic>
      <p:pic>
        <p:nvPicPr>
          <p:cNvPr id="6148" name="Picture 4" descr="H:\aminahquilt_zo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819400"/>
            <a:ext cx="2330450" cy="3200400"/>
          </a:xfrm>
          <a:noFill/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066800" y="2514600"/>
            <a:ext cx="138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5410200" y="2286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Non-Example</a:t>
            </a:r>
          </a:p>
        </p:txBody>
      </p:sp>
      <p:sp>
        <p:nvSpPr>
          <p:cNvPr id="6151" name="TextBox 11"/>
          <p:cNvSpPr txBox="1">
            <a:spLocks noChangeArrowheads="1"/>
          </p:cNvSpPr>
          <p:nvPr/>
        </p:nvSpPr>
        <p:spPr bwMode="auto">
          <a:xfrm>
            <a:off x="2438400" y="5867400"/>
            <a:ext cx="1350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Romare Bearden</a:t>
            </a:r>
          </a:p>
        </p:txBody>
      </p:sp>
      <p:sp>
        <p:nvSpPr>
          <p:cNvPr id="6152" name="TextBox 12"/>
          <p:cNvSpPr txBox="1">
            <a:spLocks noChangeArrowheads="1"/>
          </p:cNvSpPr>
          <p:nvPr/>
        </p:nvSpPr>
        <p:spPr bwMode="auto">
          <a:xfrm>
            <a:off x="6324600" y="6172200"/>
            <a:ext cx="139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Aminah Robinson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3276600" cy="259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Balance</a:t>
            </a: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1676400" y="2133600"/>
            <a:ext cx="8382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flipV="1">
            <a:off x="304800" y="2133600"/>
            <a:ext cx="3886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819400" y="2209800"/>
            <a:ext cx="5986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/>
              <a:t>BALANCE  in an artwork, it the </a:t>
            </a:r>
          </a:p>
          <a:p>
            <a:pPr eaLnBrk="1" hangingPunct="1"/>
            <a:r>
              <a:rPr lang="en-US" sz="2800"/>
              <a:t>arrangement of art elements so that</a:t>
            </a:r>
          </a:p>
          <a:p>
            <a:pPr eaLnBrk="1" hangingPunct="1"/>
            <a:r>
              <a:rPr lang="en-US" sz="2800"/>
              <a:t>no one part of a work overpowers, or</a:t>
            </a:r>
          </a:p>
          <a:p>
            <a:pPr eaLnBrk="1" hangingPunct="1"/>
            <a:r>
              <a:rPr lang="en-US" sz="2800"/>
              <a:t>seems heavier than, any other part.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4419600"/>
            <a:ext cx="83423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 There are three basic types of balance. These are:</a:t>
            </a:r>
          </a:p>
          <a:p>
            <a:pPr eaLnBrk="1" hangingPunct="1"/>
            <a:r>
              <a:rPr lang="en-US" sz="2800"/>
              <a:t>	          *</a:t>
            </a:r>
            <a:r>
              <a:rPr lang="en-US" sz="2800">
                <a:solidFill>
                  <a:srgbClr val="FF0000"/>
                </a:solidFill>
              </a:rPr>
              <a:t>Symmetrical or Formal Balance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		</a:t>
            </a:r>
            <a:r>
              <a:rPr lang="en-US" sz="2800"/>
              <a:t> *Asymmetrical or Informal Balance</a:t>
            </a:r>
          </a:p>
          <a:p>
            <a:pPr eaLnBrk="1" hangingPunct="1"/>
            <a:r>
              <a:rPr lang="en-US" sz="2800"/>
              <a:t>		 *</a:t>
            </a:r>
            <a:r>
              <a:rPr lang="en-US" sz="2800">
                <a:solidFill>
                  <a:schemeClr val="accent2"/>
                </a:solidFill>
              </a:rPr>
              <a:t>Radial Balance </a:t>
            </a:r>
          </a:p>
        </p:txBody>
      </p:sp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7525" y="341313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8925" y="147638"/>
            <a:ext cx="86407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3300"/>
                </a:solidFill>
              </a:rPr>
              <a:t>Symmetrical or Formal Balance</a:t>
            </a:r>
            <a:r>
              <a:rPr lang="en-US" sz="2800">
                <a:solidFill>
                  <a:srgbClr val="FF3300"/>
                </a:solidFill>
              </a:rPr>
              <a:t>  </a:t>
            </a:r>
            <a:r>
              <a:rPr lang="en-US" sz="2800"/>
              <a:t>is created when one </a:t>
            </a:r>
          </a:p>
          <a:p>
            <a:pPr eaLnBrk="1" hangingPunct="1"/>
            <a:r>
              <a:rPr lang="en-US" sz="2800"/>
              <a:t>	half of a work of art mirrors the other half..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 b="1" u="sng">
                <a:solidFill>
                  <a:schemeClr val="accent2"/>
                </a:solidFill>
              </a:rPr>
              <a:t>Symmetrical or Formal Balance</a:t>
            </a:r>
            <a:r>
              <a:rPr lang="en-US" sz="2800"/>
              <a:t> is predictable, </a:t>
            </a:r>
          </a:p>
          <a:p>
            <a:pPr eaLnBrk="1" hangingPunct="1"/>
            <a:r>
              <a:rPr lang="en-US" sz="2800"/>
              <a:t>         thus, sometimes less interesting. 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7086600" y="5257800"/>
            <a:ext cx="1492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  Leonardo da Vinci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447800" y="5867400"/>
            <a:ext cx="1471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        Claude Monet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3581400" y="5257800"/>
            <a:ext cx="609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4648200" y="5257800"/>
            <a:ext cx="609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3505200" y="5715000"/>
            <a:ext cx="1828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AutoShape 14"/>
          <p:cNvSpPr>
            <a:spLocks noChangeArrowheads="1"/>
          </p:cNvSpPr>
          <p:nvPr/>
        </p:nvSpPr>
        <p:spPr bwMode="auto">
          <a:xfrm>
            <a:off x="3962400" y="5715000"/>
            <a:ext cx="8382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02" name="Picture 13" descr="TheLastSup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9400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mon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2509838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528638"/>
            <a:ext cx="8610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FF3300"/>
                </a:solidFill>
              </a:rPr>
              <a:t>Asymmetrical or Informal Balance </a:t>
            </a:r>
            <a:r>
              <a:rPr lang="en-US" sz="2800"/>
              <a:t>is evident when</a:t>
            </a:r>
          </a:p>
          <a:p>
            <a:pPr eaLnBrk="1" hangingPunct="1"/>
            <a:r>
              <a:rPr lang="en-US" sz="2800"/>
              <a:t>two unlike objects appear to have equal weight. When used skillfully, it can create more interesting </a:t>
            </a:r>
          </a:p>
          <a:p>
            <a:pPr eaLnBrk="1" hangingPunct="1"/>
            <a:r>
              <a:rPr lang="en-US" sz="2800"/>
              <a:t>compositions.</a:t>
            </a:r>
            <a:endParaRPr lang="en-US" sz="2800" b="1" u="sng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553200" y="3657600"/>
            <a:ext cx="1735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        Vincent van Gogh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934200" y="6477000"/>
            <a:ext cx="1081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Mary Cassatt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09600" y="3962400"/>
            <a:ext cx="457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295400" y="3962400"/>
            <a:ext cx="457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533400" y="4343400"/>
            <a:ext cx="411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1828800" y="4343400"/>
            <a:ext cx="1447800" cy="12192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3657600" y="3581400"/>
            <a:ext cx="457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3657600" y="3962400"/>
            <a:ext cx="4572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7" name="Picture 12" descr="v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28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ma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17335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6125" y="147638"/>
            <a:ext cx="76104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 b="1" u="sng">
                <a:solidFill>
                  <a:schemeClr val="accent2"/>
                </a:solidFill>
              </a:rPr>
              <a:t>Radial Balance </a:t>
            </a:r>
            <a:r>
              <a:rPr lang="en-US" sz="2800"/>
              <a:t> in an artwork occurs when the </a:t>
            </a:r>
          </a:p>
          <a:p>
            <a:pPr eaLnBrk="1" hangingPunct="1"/>
            <a:r>
              <a:rPr lang="en-US" sz="2800"/>
              <a:t>elements or objects are positioned around a </a:t>
            </a:r>
          </a:p>
          <a:p>
            <a:pPr eaLnBrk="1" hangingPunct="1"/>
            <a:r>
              <a:rPr lang="en-US" sz="2800"/>
              <a:t>central point.</a:t>
            </a:r>
            <a:endParaRPr lang="en-US" sz="2800">
              <a:solidFill>
                <a:srgbClr val="FF3300"/>
              </a:solidFill>
            </a:endParaRPr>
          </a:p>
        </p:txBody>
      </p:sp>
      <p:sp>
        <p:nvSpPr>
          <p:cNvPr id="10243" name="Line 14"/>
          <p:cNvSpPr>
            <a:spLocks noChangeShapeType="1"/>
          </p:cNvSpPr>
          <p:nvPr/>
        </p:nvSpPr>
        <p:spPr bwMode="auto">
          <a:xfrm>
            <a:off x="2057400" y="2438400"/>
            <a:ext cx="533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15"/>
          <p:cNvSpPr>
            <a:spLocks noChangeShapeType="1"/>
          </p:cNvSpPr>
          <p:nvPr/>
        </p:nvSpPr>
        <p:spPr bwMode="auto">
          <a:xfrm>
            <a:off x="1219200" y="3048000"/>
            <a:ext cx="2286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16"/>
          <p:cNvSpPr>
            <a:spLocks noChangeShapeType="1"/>
          </p:cNvSpPr>
          <p:nvPr/>
        </p:nvSpPr>
        <p:spPr bwMode="auto">
          <a:xfrm flipV="1">
            <a:off x="1066800" y="36576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838200" y="2362200"/>
            <a:ext cx="2895600" cy="2895600"/>
          </a:xfrm>
          <a:prstGeom prst="flowChartSummingJunction">
            <a:avLst/>
          </a:prstGeom>
          <a:gradFill rotWithShape="0">
            <a:gsLst>
              <a:gs pos="0">
                <a:schemeClr val="tx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47" name="Picture 7" descr="o%27keefepurplepetun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2860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629400" y="5105400"/>
            <a:ext cx="1327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/>
              <a:t>Georgia O’Keefe</a:t>
            </a:r>
          </a:p>
        </p:txBody>
      </p:sp>
    </p:spTree>
  </p:cSld>
  <p:clrMapOvr>
    <a:masterClrMapping/>
  </p:clrMapOvr>
  <p:transition advTm="16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397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Unicode MS</vt:lpstr>
      <vt:lpstr>Arial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 </vt:lpstr>
      <vt:lpstr>Harmony/Unity creates comfort for the viewer, allowing the eye to move through the art with ease, because of the use of similarities.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Verity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Margie Holbrook</dc:creator>
  <cp:lastModifiedBy>Alison Mc Lin</cp:lastModifiedBy>
  <cp:revision>190</cp:revision>
  <dcterms:created xsi:type="dcterms:W3CDTF">2002-05-22T18:40:21Z</dcterms:created>
  <dcterms:modified xsi:type="dcterms:W3CDTF">2014-10-03T18:42:36Z</dcterms:modified>
</cp:coreProperties>
</file>