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7" r:id="rId12"/>
    <p:sldId id="316" r:id="rId13"/>
    <p:sldId id="31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6" r:id="rId24"/>
    <p:sldId id="307" r:id="rId25"/>
    <p:sldId id="31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8" r:id="rId54"/>
    <p:sldId id="308" r:id="rId55"/>
    <p:sldId id="309" r:id="rId56"/>
    <p:sldId id="310" r:id="rId57"/>
    <p:sldId id="311" r:id="rId58"/>
    <p:sldId id="333" r:id="rId59"/>
    <p:sldId id="312" r:id="rId60"/>
    <p:sldId id="313" r:id="rId61"/>
    <p:sldId id="314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15" r:id="rId7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0" autoAdjust="0"/>
  </p:normalViewPr>
  <p:slideViewPr>
    <p:cSldViewPr>
      <p:cViewPr>
        <p:scale>
          <a:sx n="111" d="100"/>
          <a:sy n="111" d="100"/>
        </p:scale>
        <p:origin x="-29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10" name="Group 118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33909" name="Group 117"/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33894" name="Rectangle 102"/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Rectangle 103"/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5" name="Rectangle 3"/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6" name="Rectangle 4"/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7" name="Rectangle 5"/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8" name="Rectangle 6"/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9" name="Rectangle 7"/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00" name="Group 8"/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33801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803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33804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05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3806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380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3380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09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0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1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12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3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4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3815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6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7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18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9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0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1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2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4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5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6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8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3829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30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1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2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3833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4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5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3836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7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8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39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40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4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842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843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44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384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384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3384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48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49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0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51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2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3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3854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5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6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57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8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9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0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1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62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3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4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65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6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7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3868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69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0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1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3872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3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4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3875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6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78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9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80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881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3882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83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884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5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6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97" name="Rectangle 105"/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00" name="Group 108"/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33901" name="AutoShape 109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2" name="AutoShape 110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3" name="AutoShape 111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04" name="Group 112"/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33905" name="AutoShape 113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6" name="AutoShape 114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7" name="AutoShape 115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889" name="Rectangle 9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890" name="Rectangle 9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891" name="Rectangle 9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D359B1-A475-42EE-A524-3F1068BE2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B1316-0768-4B49-85DC-5FCE9D069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8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4E6C-5145-46B4-AB9C-D04711581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2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7B55B2-366E-4B53-A4B4-D4AFB03005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6D7614-0734-441D-BD9F-0B7C2F522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46A31C-B482-4458-A168-806FDE2A3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9E3B-0AE0-4C61-AB4F-CBF94D53F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DB20-1281-4C13-B225-77DFBCBD7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347CC-2AFA-4EED-A4C4-C17D2DB26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09C9A-8916-4BC4-ACEF-616BDD16FF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6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A326A-39F8-45ED-A590-3E8B93C03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253F-F826-4A5D-B7A9-82E0BCF1B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FAD96-8503-4353-B252-BDEB14C17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04111-A087-43C2-87A6-E3DE2AFBA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5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" name="Group 10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2628" name="Group 100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531" name="Rectangle 3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3" name="Rectangle 5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36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22537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539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4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2543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2544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5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4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4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8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49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0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51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2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3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4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5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6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7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8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9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0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61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62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3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64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256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6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6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56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71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57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74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7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57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578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78 h 96"/>
                      <a:gd name="T6" fmla="*/ 86 w 230"/>
                      <a:gd name="T7" fmla="*/ 96 h 96"/>
                      <a:gd name="T8" fmla="*/ 204 w 230"/>
                      <a:gd name="T9" fmla="*/ 96 h 96"/>
                      <a:gd name="T10" fmla="*/ 230 w 230"/>
                      <a:gd name="T11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8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2582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2583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4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8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86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8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8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90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1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2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5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6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8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0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601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602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03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260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0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0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60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10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61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13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1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61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54 h 1064"/>
                        <a:gd name="T2" fmla="*/ 0 w 2012"/>
                        <a:gd name="T3" fmla="*/ 1064 h 1064"/>
                        <a:gd name="T4" fmla="*/ 236 w 2012"/>
                        <a:gd name="T5" fmla="*/ 1064 h 1064"/>
                        <a:gd name="T6" fmla="*/ 1772 w 2012"/>
                        <a:gd name="T7" fmla="*/ 1064 h 1064"/>
                        <a:gd name="T8" fmla="*/ 2012 w 2012"/>
                        <a:gd name="T9" fmla="*/ 1064 h 1064"/>
                        <a:gd name="T10" fmla="*/ 2012 w 2012"/>
                        <a:gd name="T11" fmla="*/ 54 h 1064"/>
                        <a:gd name="T12" fmla="*/ 0 w 2012"/>
                        <a:gd name="T13" fmla="*/ 54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617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22618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183 w 2570"/>
                      <a:gd name="T1" fmla="*/ 0 h 2766"/>
                      <a:gd name="T2" fmla="*/ 278 w 2570"/>
                      <a:gd name="T3" fmla="*/ 1706 h 2766"/>
                      <a:gd name="T4" fmla="*/ 2006 w 2570"/>
                      <a:gd name="T5" fmla="*/ 913 h 2766"/>
                      <a:gd name="T6" fmla="*/ 735 w 2570"/>
                      <a:gd name="T7" fmla="*/ 1519 h 2766"/>
                      <a:gd name="T8" fmla="*/ 1661 w 2570"/>
                      <a:gd name="T9" fmla="*/ 1060 h 2766"/>
                      <a:gd name="T10" fmla="*/ 1060 w 2570"/>
                      <a:gd name="T11" fmla="*/ 1394 h 2766"/>
                      <a:gd name="T12" fmla="*/ 1489 w 2570"/>
                      <a:gd name="T13" fmla="*/ 1187 h 2766"/>
                      <a:gd name="T14" fmla="*/ 1255 w 2570"/>
                      <a:gd name="T15" fmla="*/ 1355 h 2766"/>
                      <a:gd name="T16" fmla="*/ 1430 w 2570"/>
                      <a:gd name="T17" fmla="*/ 1221 h 2766"/>
                      <a:gd name="T18" fmla="*/ 1144 w 2570"/>
                      <a:gd name="T19" fmla="*/ 1403 h 2766"/>
                      <a:gd name="T20" fmla="*/ 1611 w 2570"/>
                      <a:gd name="T21" fmla="*/ 1144 h 2766"/>
                      <a:gd name="T22" fmla="*/ 843 w 2570"/>
                      <a:gd name="T23" fmla="*/ 1503 h 2766"/>
                      <a:gd name="T24" fmla="*/ 1876 w 2570"/>
                      <a:gd name="T25" fmla="*/ 960 h 2766"/>
                      <a:gd name="T26" fmla="*/ 474 w 2570"/>
                      <a:gd name="T27" fmla="*/ 1620 h 2766"/>
                      <a:gd name="T28" fmla="*/ 1158 w 2570"/>
                      <a:gd name="T29" fmla="*/ 267 h 2766"/>
                      <a:gd name="T30" fmla="*/ 1183 w 2570"/>
                      <a:gd name="T31" fmla="*/ 0 h 2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20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183 w 2570"/>
                    <a:gd name="T1" fmla="*/ 0 h 2766"/>
                    <a:gd name="T2" fmla="*/ 278 w 2570"/>
                    <a:gd name="T3" fmla="*/ 1706 h 2766"/>
                    <a:gd name="T4" fmla="*/ 2006 w 2570"/>
                    <a:gd name="T5" fmla="*/ 913 h 2766"/>
                    <a:gd name="T6" fmla="*/ 735 w 2570"/>
                    <a:gd name="T7" fmla="*/ 1519 h 2766"/>
                    <a:gd name="T8" fmla="*/ 1661 w 2570"/>
                    <a:gd name="T9" fmla="*/ 1060 h 2766"/>
                    <a:gd name="T10" fmla="*/ 1060 w 2570"/>
                    <a:gd name="T11" fmla="*/ 1394 h 2766"/>
                    <a:gd name="T12" fmla="*/ 1489 w 2570"/>
                    <a:gd name="T13" fmla="*/ 1187 h 2766"/>
                    <a:gd name="T14" fmla="*/ 1255 w 2570"/>
                    <a:gd name="T15" fmla="*/ 1355 h 2766"/>
                    <a:gd name="T16" fmla="*/ 1430 w 2570"/>
                    <a:gd name="T17" fmla="*/ 1221 h 2766"/>
                    <a:gd name="T18" fmla="*/ 1144 w 2570"/>
                    <a:gd name="T19" fmla="*/ 1403 h 2766"/>
                    <a:gd name="T20" fmla="*/ 1611 w 2570"/>
                    <a:gd name="T21" fmla="*/ 1144 h 2766"/>
                    <a:gd name="T22" fmla="*/ 843 w 2570"/>
                    <a:gd name="T23" fmla="*/ 1503 h 2766"/>
                    <a:gd name="T24" fmla="*/ 1876 w 2570"/>
                    <a:gd name="T25" fmla="*/ 960 h 2766"/>
                    <a:gd name="T26" fmla="*/ 474 w 2570"/>
                    <a:gd name="T27" fmla="*/ 1620 h 2766"/>
                    <a:gd name="T28" fmla="*/ 1158 w 2570"/>
                    <a:gd name="T29" fmla="*/ 267 h 2766"/>
                    <a:gd name="T30" fmla="*/ 1183 w 2570"/>
                    <a:gd name="T31" fmla="*/ 0 h 2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2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2629" name="Rectangle 101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23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24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25" name="Rectangle 9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626" name="Rectangle 9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</a:defRPr>
            </a:lvl1pPr>
          </a:lstStyle>
          <a:p>
            <a:fld id="{3DACA48C-8610-4447-913F-A3C970BC128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hg.com/bhg/story.jhtml?storyid=/templatedata/bhg/story/data/TailoredForTraditionalDinner_12072001.xml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hg.com/bhg/story.jhtml?storyid=/templatedata/bhg/story/data/CountryEnglishClassic_01082002.xml" TargetMode="Externa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PRINCIPLES OF DESIGN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/>
              <a:t>Directions or guidelines for using the elements of design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Asymmetrical Balance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Wall hangings of the same visual weight are hung on each side of the plant stand.</a:t>
            </a:r>
          </a:p>
          <a:p>
            <a:r>
              <a:rPr lang="en-US" sz="2800"/>
              <a:t>Chair balances out the fireplace on the other side of the room.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72721" name="Picture 17" descr="http://images.meredith.com/bhg/images/10/ss_SIP876026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65400"/>
            <a:ext cx="3810000" cy="325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Asymmetrical Balance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Items on the mantle are arranged using Asymmetrical Balance.  The picture is slightly off center with large plant on the left is balanced by a group of vases on the right.</a:t>
            </a:r>
          </a:p>
        </p:txBody>
      </p:sp>
      <p:pic>
        <p:nvPicPr>
          <p:cNvPr id="75794" name="Picture 18" descr="http://images.meredith.com/bhg/images/10/ss_BHG12688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7763" y="2133600"/>
            <a:ext cx="31892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Balance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Radial Balance involves having furnishings or patterns arranged in a </a:t>
            </a:r>
            <a:r>
              <a:rPr lang="en-US" sz="5400" i="1" u="sng"/>
              <a:t>circular</a:t>
            </a:r>
            <a:r>
              <a:rPr lang="en-US"/>
              <a:t> manner.</a:t>
            </a:r>
          </a:p>
          <a:p>
            <a:r>
              <a:rPr lang="en-US"/>
              <a:t>Radiation creates a sweeping, dramatic, circular motion in a room.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Balance</a:t>
            </a:r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457200" y="2268538"/>
          <a:ext cx="4000500" cy="352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Drawing" r:id="rId3" imgW="3772512" imgH="2400633" progId="Presentations.Drawing.10">
                  <p:embed/>
                </p:oleObj>
              </mc:Choice>
              <mc:Fallback>
                <p:oleObj name="Drawing" r:id="rId3" imgW="3772512" imgH="2400633" progId="Presentations.Drawing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68538"/>
                        <a:ext cx="4000500" cy="352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495800" y="2743200"/>
          <a:ext cx="41148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0" name="Drawing" r:id="rId5" imgW="3505013" imgH="2457565" progId="Presentations.Drawing.10">
                  <p:embed/>
                </p:oleObj>
              </mc:Choice>
              <mc:Fallback>
                <p:oleObj name="Drawing" r:id="rId5" imgW="3505013" imgH="2457565" progId="Presentations.Drawing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43200"/>
                        <a:ext cx="41148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Leads the eye from one point to another, creates motion.</a:t>
            </a:r>
          </a:p>
        </p:txBody>
      </p:sp>
      <p:pic>
        <p:nvPicPr>
          <p:cNvPr id="78856" name="Picture 8" descr="j01739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181600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RHYTHM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Rhythm by Repetition</a:t>
            </a:r>
          </a:p>
          <a:p>
            <a:r>
              <a:rPr lang="en-US"/>
              <a:t>Rhythm by Gradation</a:t>
            </a:r>
          </a:p>
          <a:p>
            <a:r>
              <a:rPr lang="en-US"/>
              <a:t>Rhythm by Radiation</a:t>
            </a:r>
          </a:p>
          <a:p>
            <a:r>
              <a:rPr lang="en-US"/>
              <a:t>Rhythm by Opposition</a:t>
            </a:r>
          </a:p>
          <a:p>
            <a:r>
              <a:rPr lang="en-US"/>
              <a:t>Rhythm by Transition</a:t>
            </a:r>
          </a:p>
        </p:txBody>
      </p:sp>
      <p:pic>
        <p:nvPicPr>
          <p:cNvPr id="80905" name="Picture 9" descr="C:\WINDOWS\Application Data\Microsoft\Media Catalog\Downloaded Clips\cl0\NA00508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98850"/>
            <a:ext cx="3429000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 By Repetition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Rhythm created by duplicating (repeating) shapes, colors, pattern, line, texture.</a:t>
            </a:r>
          </a:p>
          <a:p>
            <a:r>
              <a:rPr lang="en-US" sz="2800"/>
              <a:t>Beams in the ceiling are repeated.  Window panes, repeat. Stripes on ottoman and chair are repeated.</a:t>
            </a:r>
          </a:p>
        </p:txBody>
      </p:sp>
      <p:pic>
        <p:nvPicPr>
          <p:cNvPr id="81929" name="Picture 9" descr="http://images.meredith.com/bhg/images/01/l_ent02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3638"/>
            <a:ext cx="3810000" cy="3513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 By Gradation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Rhythm created by a gradual change in size or color.</a:t>
            </a:r>
          </a:p>
          <a:p>
            <a:r>
              <a:rPr lang="en-US" sz="2800"/>
              <a:t>Paint on wall changes gradually in value.</a:t>
            </a:r>
          </a:p>
        </p:txBody>
      </p:sp>
      <p:pic>
        <p:nvPicPr>
          <p:cNvPr id="82951" name="Picture 7" descr="http://images.meredith.com/bhg/images/06/p_BHG135006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2133600"/>
            <a:ext cx="32273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 By Radiation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Rhythm created by identical objects coming from a central axis.</a:t>
            </a:r>
          </a:p>
          <a:p>
            <a:r>
              <a:rPr lang="en-US" sz="2800"/>
              <a:t>Tall Grasses “radiate” from the center of the vase on this bathroom vanity.</a:t>
            </a:r>
          </a:p>
        </p:txBody>
      </p:sp>
      <p:pic>
        <p:nvPicPr>
          <p:cNvPr id="83985" name="Picture 17" descr="http://images.meredith.com/bhg/images/10/ss_SIP91636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0"/>
            <a:ext cx="381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 By Opposition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Rhythm created by lines at right angles or contrasting colors.</a:t>
            </a:r>
          </a:p>
          <a:p>
            <a:r>
              <a:rPr lang="en-US" sz="2800"/>
              <a:t>Contrasting black and white tiles and the lines intersecting at right angles.</a:t>
            </a:r>
          </a:p>
        </p:txBody>
      </p:sp>
      <p:pic>
        <p:nvPicPr>
          <p:cNvPr id="85015" name="Picture 23" descr="http://images.meredith.com/bhg/images/01/l_sea0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70113"/>
            <a:ext cx="3810000" cy="404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BALANCE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sense of equilibrium.</a:t>
            </a:r>
          </a:p>
          <a:p>
            <a:pPr lvl="1"/>
            <a:r>
              <a:rPr lang="en-US"/>
              <a:t>When establishing balance consider visual weight created by size, color, texture and number of objects.</a:t>
            </a:r>
          </a:p>
        </p:txBody>
      </p:sp>
      <p:pic>
        <p:nvPicPr>
          <p:cNvPr id="63493" name="Picture 5" descr="C:\WINDOWS\Application Data\Microsoft\Media Catalog\Downloaded Clips\cl41\j01629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200400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 By Transition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Rhythm created by curved lines that carry your eye across a straight surface.</a:t>
            </a:r>
          </a:p>
          <a:p>
            <a:r>
              <a:rPr lang="en-US" sz="2800"/>
              <a:t>Window treatments that gently swag down, create a soft rhythm by transition.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86025" name="Picture 9" descr="http://images.meredith.com/bhg/images/01/l_ate0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46363"/>
            <a:ext cx="3810000" cy="308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What Type of Rhythm?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/>
              <a:t>Repetition?</a:t>
            </a:r>
          </a:p>
          <a:p>
            <a:r>
              <a:rPr lang="en-US" sz="4400"/>
              <a:t>Gradation?</a:t>
            </a:r>
          </a:p>
          <a:p>
            <a:r>
              <a:rPr lang="en-US" sz="4400"/>
              <a:t>Radiation?</a:t>
            </a:r>
          </a:p>
          <a:p>
            <a:r>
              <a:rPr lang="en-US" sz="4400"/>
              <a:t>Opposition?</a:t>
            </a:r>
          </a:p>
          <a:p>
            <a:r>
              <a:rPr lang="en-US" sz="4400"/>
              <a:t>Transition?</a:t>
            </a:r>
          </a:p>
        </p:txBody>
      </p:sp>
      <p:pic>
        <p:nvPicPr>
          <p:cNvPr id="87049" name="Picture 9" descr="http://images.meredith.com/bhg/images/01/l_son0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3638"/>
            <a:ext cx="3810000" cy="3513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&amp; PROPORTION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Scale relates to the </a:t>
            </a:r>
            <a:r>
              <a:rPr lang="en-US" sz="4400" i="1"/>
              <a:t>size</a:t>
            </a:r>
            <a:r>
              <a:rPr lang="en-US"/>
              <a:t> of a design in relation to the height and width of the area in which it is placed.</a:t>
            </a:r>
          </a:p>
          <a:p>
            <a:r>
              <a:rPr lang="en-US"/>
              <a:t>Proportion relates to the </a:t>
            </a:r>
            <a:r>
              <a:rPr lang="en-US" sz="4400" i="1"/>
              <a:t>parts</a:t>
            </a:r>
            <a:r>
              <a:rPr lang="en-US"/>
              <a:t> of the object and how one part relates to another.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Relates to the actual and relative size and visual weight of the design and its components.</a:t>
            </a:r>
          </a:p>
          <a:p>
            <a:r>
              <a:rPr lang="en-US"/>
              <a:t>Furniture and accessories must be in scale to the room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2819400"/>
            <a:ext cx="3048000" cy="34290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19816" name="Picture 8" descr="pe0146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2484438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r>
              <a:rPr lang="en-US" sz="3300" b="1" u="sng"/>
              <a:t>The Golden Mean</a:t>
            </a:r>
            <a:r>
              <a:rPr lang="en-US" sz="3300"/>
              <a:t> – the division of a line or form so that the smaller portion has the same ratio to the larger as the larger has to the whole.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r>
              <a:rPr lang="en-US" sz="3100"/>
              <a:t>Effective Ratios are 2:3, 3:5, 5:8, 4:7, etc.</a:t>
            </a:r>
          </a:p>
          <a:p>
            <a:r>
              <a:rPr lang="en-US" sz="3100"/>
              <a:t>Square is the least pleasing shape.</a:t>
            </a:r>
          </a:p>
          <a:p>
            <a:r>
              <a:rPr lang="en-US" sz="3100"/>
              <a:t>Rectangles are more pleasing, especially with a ratio of 2:3.</a:t>
            </a:r>
          </a:p>
          <a:p>
            <a:pPr>
              <a:buFontTx/>
              <a:buNone/>
            </a:pPr>
            <a:endParaRPr lang="en-US" sz="2600"/>
          </a:p>
          <a:p>
            <a:pPr>
              <a:buFontTx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/>
              <a:t>The creative use of color, texture, pattern, and furniture arrangement can create illusions of properly proportioned space.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 &amp; PROPORTION</a:t>
            </a:r>
            <a:br>
              <a:rPr lang="en-US"/>
            </a:br>
            <a:r>
              <a:rPr lang="en-US"/>
              <a:t>Too Big, Too Small, Just Right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352800" cy="4114800"/>
          </a:xfrm>
        </p:spPr>
        <p:txBody>
          <a:bodyPr/>
          <a:lstStyle/>
          <a:p>
            <a:r>
              <a:rPr lang="en-US" sz="3500"/>
              <a:t>This chairs massive scale diminishes everything around it.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5" y="2133600"/>
            <a:ext cx="4162425" cy="4495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Small.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667000" cy="4114800"/>
          </a:xfrm>
        </p:spPr>
        <p:txBody>
          <a:bodyPr/>
          <a:lstStyle/>
          <a:p>
            <a:r>
              <a:rPr lang="en-US" sz="3500"/>
              <a:t>The chairs light palate accentuates its skinny scale.</a:t>
            </a:r>
          </a:p>
        </p:txBody>
      </p:sp>
      <p:pic>
        <p:nvPicPr>
          <p:cNvPr id="92164" name="Picture 4" descr="scale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676400"/>
            <a:ext cx="45339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	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971800" cy="4114800"/>
          </a:xfrm>
        </p:spPr>
        <p:txBody>
          <a:bodyPr/>
          <a:lstStyle/>
          <a:p>
            <a:r>
              <a:rPr lang="en-US" sz="3500"/>
              <a:t>This club chair matches the scale of the sofa.</a:t>
            </a:r>
          </a:p>
        </p:txBody>
      </p:sp>
      <p:pic>
        <p:nvPicPr>
          <p:cNvPr id="93188" name="Picture 4" descr="scale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0" y="1981200"/>
            <a:ext cx="4491038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Big.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362200" cy="4114800"/>
          </a:xfrm>
        </p:spPr>
        <p:txBody>
          <a:bodyPr/>
          <a:lstStyle/>
          <a:p>
            <a:r>
              <a:rPr lang="en-US" sz="3500"/>
              <a:t>Coffee table is over-scaled for the sofa.</a:t>
            </a:r>
          </a:p>
        </p:txBody>
      </p:sp>
      <p:pic>
        <p:nvPicPr>
          <p:cNvPr id="94212" name="Picture 4" descr="scale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828800"/>
            <a:ext cx="5638800" cy="4033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BALANCE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SYMMETRICAL</a:t>
            </a:r>
          </a:p>
          <a:p>
            <a:pPr lvl="1"/>
            <a:r>
              <a:rPr lang="en-US"/>
              <a:t>Achieved by placing </a:t>
            </a:r>
            <a:r>
              <a:rPr lang="en-US" b="1" i="1"/>
              <a:t>identical objects</a:t>
            </a:r>
            <a:r>
              <a:rPr lang="en-US"/>
              <a:t> on either side of a central point.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ASYMMETRICAL</a:t>
            </a:r>
          </a:p>
          <a:p>
            <a:pPr lvl="1"/>
            <a:r>
              <a:rPr lang="en-US"/>
              <a:t>Achieved by placing different objects </a:t>
            </a:r>
            <a:r>
              <a:rPr lang="en-US" b="1" i="1"/>
              <a:t>of equal visual weight</a:t>
            </a:r>
            <a:r>
              <a:rPr lang="en-US"/>
              <a:t> on either side of a central point.</a:t>
            </a:r>
          </a:p>
        </p:txBody>
      </p:sp>
      <p:pic>
        <p:nvPicPr>
          <p:cNvPr id="64517" name="Picture 5" descr="C:\WINDOWS\Application Data\Microsoft\Media Catalog\Downloaded Clips\cl72\j02868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3622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C:\WINDOWS\Application Data\Microsoft\Media Catalog\Downloaded Clips\cl0\BS0071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41775"/>
            <a:ext cx="2514600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Small.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743200" cy="4114800"/>
          </a:xfrm>
        </p:spPr>
        <p:txBody>
          <a:bodyPr/>
          <a:lstStyle/>
          <a:p>
            <a:r>
              <a:rPr lang="en-US" sz="3500"/>
              <a:t>Table not only looks out of proportion, it functions poorly as well.</a:t>
            </a:r>
          </a:p>
        </p:txBody>
      </p:sp>
      <p:pic>
        <p:nvPicPr>
          <p:cNvPr id="95236" name="Picture 4" descr="scale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438400"/>
            <a:ext cx="5334000" cy="3817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048000" cy="4114800"/>
          </a:xfrm>
        </p:spPr>
        <p:txBody>
          <a:bodyPr/>
          <a:lstStyle/>
          <a:p>
            <a:r>
              <a:rPr lang="en-US" sz="2800"/>
              <a:t>The table is substantial enough to anchor the furniture grouping, yet it leaves room for traffic flow around both ends.</a:t>
            </a:r>
          </a:p>
        </p:txBody>
      </p:sp>
      <p:pic>
        <p:nvPicPr>
          <p:cNvPr id="96260" name="Picture 4" descr="scale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438400"/>
            <a:ext cx="5181600" cy="3806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Tall.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352800" cy="4114800"/>
          </a:xfrm>
        </p:spPr>
        <p:txBody>
          <a:bodyPr/>
          <a:lstStyle/>
          <a:p>
            <a:r>
              <a:rPr lang="en-US"/>
              <a:t>Used as an end table, this wood pedestal towers over the sofa, making the sofa appear small and the pairing awkward.</a:t>
            </a:r>
          </a:p>
        </p:txBody>
      </p:sp>
      <p:pic>
        <p:nvPicPr>
          <p:cNvPr id="97284" name="Picture 4" descr="scale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b="1872"/>
          <a:stretch>
            <a:fillRect/>
          </a:stretch>
        </p:blipFill>
        <p:spPr>
          <a:xfrm>
            <a:off x="4038600" y="1752600"/>
            <a:ext cx="4648200" cy="448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Short.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971800" cy="4114800"/>
          </a:xfrm>
        </p:spPr>
        <p:txBody>
          <a:bodyPr/>
          <a:lstStyle/>
          <a:p>
            <a:r>
              <a:rPr lang="en-US" sz="3500"/>
              <a:t>The lamp would need to be fully stretched to offer good illumination from this low point.</a:t>
            </a:r>
          </a:p>
        </p:txBody>
      </p:sp>
      <p:pic>
        <p:nvPicPr>
          <p:cNvPr id="98308" name="Picture 4" descr="scale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81200"/>
            <a:ext cx="4648200" cy="4486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00400" cy="4114800"/>
          </a:xfrm>
        </p:spPr>
        <p:txBody>
          <a:bodyPr/>
          <a:lstStyle/>
          <a:p>
            <a:r>
              <a:rPr lang="en-US" sz="3300"/>
              <a:t>The perfect pairing, visually and physically, is a tabletop that is a couple of inches shorter than the sofa arm.</a:t>
            </a:r>
          </a:p>
        </p:txBody>
      </p:sp>
      <p:pic>
        <p:nvPicPr>
          <p:cNvPr id="99332" name="Picture 4" descr="scale1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133600"/>
            <a:ext cx="4495800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Big.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429000" cy="4114800"/>
          </a:xfrm>
        </p:spPr>
        <p:txBody>
          <a:bodyPr/>
          <a:lstStyle/>
          <a:p>
            <a:r>
              <a:rPr lang="en-US" sz="2800"/>
              <a:t>The large-scale motif and strong colors of this floral wallpaper overpower the petite powder room as well as the fixtures and furniture in it.</a:t>
            </a:r>
          </a:p>
        </p:txBody>
      </p:sp>
      <p:pic>
        <p:nvPicPr>
          <p:cNvPr id="100356" name="Picture 4" descr="scale1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0" y="1828800"/>
            <a:ext cx="3381375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Small.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2438400" cy="4114800"/>
          </a:xfrm>
        </p:spPr>
        <p:txBody>
          <a:bodyPr/>
          <a:lstStyle/>
          <a:p>
            <a:r>
              <a:rPr lang="en-US" sz="3500"/>
              <a:t>The pattern is so small and pale that it almost disappears.</a:t>
            </a:r>
          </a:p>
        </p:txBody>
      </p:sp>
      <p:pic>
        <p:nvPicPr>
          <p:cNvPr id="101380" name="Picture 4" descr="scale1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752600"/>
            <a:ext cx="34607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76600" cy="4114800"/>
          </a:xfrm>
        </p:spPr>
        <p:txBody>
          <a:bodyPr/>
          <a:lstStyle/>
          <a:p>
            <a:r>
              <a:rPr lang="en-US" sz="3300"/>
              <a:t>The narrow  contrasting stripes provide the ideal balance for the clean-lined pedestal sink and oversize pine mirror.</a:t>
            </a:r>
          </a:p>
        </p:txBody>
      </p:sp>
      <p:pic>
        <p:nvPicPr>
          <p:cNvPr id="102404" name="Picture 4" descr="scale1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76400"/>
            <a:ext cx="351155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Big.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048000" cy="4114800"/>
          </a:xfrm>
        </p:spPr>
        <p:txBody>
          <a:bodyPr/>
          <a:lstStyle/>
          <a:p>
            <a:pPr algn="ctr"/>
            <a:r>
              <a:rPr lang="en-US" sz="3300"/>
              <a:t>This rug covers too much of the floor beyond the conversation area to define it as a discrete space.</a:t>
            </a:r>
          </a:p>
        </p:txBody>
      </p:sp>
      <p:pic>
        <p:nvPicPr>
          <p:cNvPr id="103428" name="Picture 4" descr="scale1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286000"/>
            <a:ext cx="5181600" cy="3676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Small.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00400" cy="4114800"/>
          </a:xfrm>
        </p:spPr>
        <p:txBody>
          <a:bodyPr/>
          <a:lstStyle/>
          <a:p>
            <a:r>
              <a:rPr lang="en-US" sz="3500"/>
              <a:t>Instead of creating intimacy, the rug only increases the appearance of isolation.</a:t>
            </a:r>
          </a:p>
          <a:p>
            <a:pPr>
              <a:buFontTx/>
              <a:buNone/>
            </a:pPr>
            <a:endParaRPr lang="en-US" sz="3500"/>
          </a:p>
        </p:txBody>
      </p:sp>
      <p:pic>
        <p:nvPicPr>
          <p:cNvPr id="104452" name="Picture 4" descr="scale1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905000"/>
            <a:ext cx="5105400" cy="3621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SYMMETRICAL BALANCE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Creates a quiet, restful feeling.</a:t>
            </a:r>
          </a:p>
          <a:p>
            <a:r>
              <a:rPr lang="en-US" sz="2800"/>
              <a:t>Suggests restraint, orderliness, formality.</a:t>
            </a:r>
          </a:p>
          <a:p>
            <a:r>
              <a:rPr lang="en-US" sz="2800"/>
              <a:t>Also called, FORMAL balance.</a:t>
            </a:r>
          </a:p>
        </p:txBody>
      </p: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2343150" y="2360613"/>
            <a:ext cx="4457700" cy="2089150"/>
            <a:chOff x="0" y="0"/>
            <a:chExt cx="2808" cy="1316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280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ltGray">
            <a:xfrm>
              <a:off x="0" y="0"/>
              <a:ext cx="2808" cy="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>
                  <a:hlinkClick r:id="rId2"/>
                </a:rPr>
                <a:t>  </a:t>
              </a:r>
              <a:r>
                <a:rPr lang="en-US" sz="13100"/>
                <a:t> </a:t>
              </a:r>
              <a:r>
                <a:rPr lang="en-US"/>
                <a:t>                     </a:t>
              </a:r>
            </a:p>
          </p:txBody>
        </p:sp>
      </p:grpSp>
      <p:pic>
        <p:nvPicPr>
          <p:cNvPr id="65545" name="Picture 9" descr="Get the Details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2133600"/>
            <a:ext cx="337185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95600" cy="4114800"/>
          </a:xfrm>
        </p:spPr>
        <p:txBody>
          <a:bodyPr/>
          <a:lstStyle/>
          <a:p>
            <a:r>
              <a:rPr lang="en-US" sz="3500"/>
              <a:t>Choose an area rug that’s about as long and wide as the furnishings in the space.</a:t>
            </a:r>
          </a:p>
        </p:txBody>
      </p:sp>
      <p:pic>
        <p:nvPicPr>
          <p:cNvPr id="105476" name="Picture 4" descr="scale1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362200"/>
            <a:ext cx="4876800" cy="346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Little.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971800" cy="4114800"/>
          </a:xfrm>
        </p:spPr>
        <p:txBody>
          <a:bodyPr/>
          <a:lstStyle/>
          <a:p>
            <a:r>
              <a:rPr lang="en-US" sz="2800"/>
              <a:t>Too much space between objects makes the candlesticks and the too-small frame look lonely, the bare wall yawning above.</a:t>
            </a:r>
          </a:p>
        </p:txBody>
      </p:sp>
      <p:pic>
        <p:nvPicPr>
          <p:cNvPr id="106500" name="Picture 4" descr="scale1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133600"/>
            <a:ext cx="5029200" cy="356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Much.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667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There’s no time to pause to consider any single object, since they are all stepping on one another’s toes in a jostle for space.</a:t>
            </a:r>
          </a:p>
        </p:txBody>
      </p:sp>
      <p:pic>
        <p:nvPicPr>
          <p:cNvPr id="107524" name="Picture 4" descr="scale1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362200"/>
            <a:ext cx="5334000" cy="3760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19400" cy="4114800"/>
          </a:xfrm>
        </p:spPr>
        <p:txBody>
          <a:bodyPr/>
          <a:lstStyle/>
          <a:p>
            <a:r>
              <a:rPr lang="en-US" sz="3500"/>
              <a:t>The weight now shifted to the left side, fewer items are needed there for balance.</a:t>
            </a:r>
          </a:p>
          <a:p>
            <a:pPr>
              <a:buFontTx/>
              <a:buNone/>
            </a:pPr>
            <a:endParaRPr lang="en-US" sz="3500"/>
          </a:p>
        </p:txBody>
      </p:sp>
      <p:pic>
        <p:nvPicPr>
          <p:cNvPr id="108548" name="Picture 4" descr="scale1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209800"/>
            <a:ext cx="4876800" cy="346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Big.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743200" cy="4114800"/>
          </a:xfrm>
        </p:spPr>
        <p:txBody>
          <a:bodyPr/>
          <a:lstStyle/>
          <a:p>
            <a:r>
              <a:rPr lang="en-US" sz="3500"/>
              <a:t>There’s no breathing room in this are-to-sofa match.</a:t>
            </a:r>
          </a:p>
        </p:txBody>
      </p:sp>
      <p:pic>
        <p:nvPicPr>
          <p:cNvPr id="109574" name="Picture 6" descr="scale2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057400"/>
            <a:ext cx="4330700" cy="435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Little.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00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This picture is tall enough, roughly matching the height of the sofa.  But it ends up looking leggy and lost because it’s too skinny in proportion to the sofa’s width.</a:t>
            </a:r>
          </a:p>
        </p:txBody>
      </p:sp>
      <p:pic>
        <p:nvPicPr>
          <p:cNvPr id="110599" name="Picture 7" descr="scale2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057400"/>
            <a:ext cx="3876675" cy="389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971800" cy="4114800"/>
          </a:xfrm>
        </p:spPr>
        <p:txBody>
          <a:bodyPr/>
          <a:lstStyle/>
          <a:p>
            <a:r>
              <a:rPr lang="en-US" sz="2800"/>
              <a:t>To size a single picture, choose one that’s nearly the same height as the sofa and between half and two-thirds its width.</a:t>
            </a:r>
          </a:p>
        </p:txBody>
      </p:sp>
      <p:pic>
        <p:nvPicPr>
          <p:cNvPr id="111623" name="Picture 7" descr="scale2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057400"/>
            <a:ext cx="4295775" cy="438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Big.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352800" cy="4114800"/>
          </a:xfrm>
        </p:spPr>
        <p:txBody>
          <a:bodyPr/>
          <a:lstStyle/>
          <a:p>
            <a:r>
              <a:rPr lang="en-US" sz="2800"/>
              <a:t>This tall lamp towers above the nearby sofa and chair.  It is also several inches taller than the table it rests on, throwing the balance off there as well.</a:t>
            </a:r>
          </a:p>
        </p:txBody>
      </p:sp>
      <p:pic>
        <p:nvPicPr>
          <p:cNvPr id="112644" name="Picture 4" descr="scale2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2600" y="2200275"/>
            <a:ext cx="4165600" cy="435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Small.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124200" cy="4114800"/>
          </a:xfrm>
        </p:spPr>
        <p:txBody>
          <a:bodyPr/>
          <a:lstStyle/>
          <a:p>
            <a:r>
              <a:rPr lang="en-US" sz="3500"/>
              <a:t>This lamp is overwhelmed by the high-back sofa and stocky chair that surround it.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113668" name="Picture 4" descr="scale2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9400" y="1828800"/>
            <a:ext cx="45212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352800" cy="4114800"/>
          </a:xfrm>
        </p:spPr>
        <p:txBody>
          <a:bodyPr/>
          <a:lstStyle/>
          <a:p>
            <a:r>
              <a:rPr lang="en-US" sz="2800"/>
              <a:t>For the best fit, an end-table lamp should be tall enough to clear the top of the sofa with a little room to spare, yet not so tall that it dwarfs the table it rests on. </a:t>
            </a:r>
          </a:p>
        </p:txBody>
      </p:sp>
      <p:pic>
        <p:nvPicPr>
          <p:cNvPr id="114692" name="Picture 4" descr="scale2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0688" y="2190750"/>
            <a:ext cx="4227512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Symmetrical Balance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Identical candle sticks, plates, sit on the mantle at each side of the wall mounted mirror.</a:t>
            </a:r>
          </a:p>
        </p:txBody>
      </p:sp>
      <p:pic>
        <p:nvPicPr>
          <p:cNvPr id="66574" name="Picture 14" descr="Get the Details">
            <a:hlinkClick r:id="rId2"/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46313"/>
            <a:ext cx="3810000" cy="38877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Big.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514600" cy="4114800"/>
          </a:xfrm>
        </p:spPr>
        <p:txBody>
          <a:bodyPr/>
          <a:lstStyle/>
          <a:p>
            <a:r>
              <a:rPr lang="en-US" sz="3500"/>
              <a:t>This 5-foot-wide double pendant chandelier overpowers the table.</a:t>
            </a:r>
          </a:p>
        </p:txBody>
      </p:sp>
      <p:pic>
        <p:nvPicPr>
          <p:cNvPr id="115718" name="Picture 6" descr="scale2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044700"/>
            <a:ext cx="5105400" cy="3652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Small.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95600" cy="4114800"/>
          </a:xfrm>
        </p:spPr>
        <p:txBody>
          <a:bodyPr/>
          <a:lstStyle/>
          <a:p>
            <a:r>
              <a:rPr lang="en-US" sz="3500"/>
              <a:t>The fixture is too small to adequately light the table.</a:t>
            </a:r>
          </a:p>
        </p:txBody>
      </p:sp>
      <p:pic>
        <p:nvPicPr>
          <p:cNvPr id="116742" name="Picture 6" descr="scale2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170113"/>
            <a:ext cx="47244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Right.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19400" cy="4114800"/>
          </a:xfrm>
        </p:spPr>
        <p:txBody>
          <a:bodyPr/>
          <a:lstStyle/>
          <a:p>
            <a:r>
              <a:rPr lang="en-US" sz="2800"/>
              <a:t>In general, a chandelier’s width or diameter should be at least 2 feet narrower than the table length.</a:t>
            </a:r>
          </a:p>
        </p:txBody>
      </p:sp>
      <p:pic>
        <p:nvPicPr>
          <p:cNvPr id="117766" name="Picture 6" descr="scale2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362200"/>
            <a:ext cx="4800600" cy="348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Proportion/Scale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As a group, make a room that is OUT of proportion/scale.</a:t>
            </a:r>
          </a:p>
          <a:p>
            <a:r>
              <a:rPr lang="en-US" sz="4000"/>
              <a:t>Any type of room will work.</a:t>
            </a:r>
          </a:p>
          <a:p>
            <a:r>
              <a:rPr lang="en-US" sz="4000"/>
              <a:t>The more OUT of proportion the better!</a:t>
            </a:r>
          </a:p>
          <a:p>
            <a:r>
              <a:rPr lang="en-US" sz="4000"/>
              <a:t>Must use a minimum of 15 items.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EMPHASIS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center or focus of attention and interest within a design</a:t>
            </a:r>
          </a:p>
          <a:p>
            <a:pPr lvl="1"/>
            <a:r>
              <a:rPr lang="en-US" sz="2400"/>
              <a:t>The feature that commands attention and makes a design visually interesting.</a:t>
            </a:r>
          </a:p>
        </p:txBody>
      </p:sp>
      <p:pic>
        <p:nvPicPr>
          <p:cNvPr id="122889" name="Picture 9" descr="l_nat0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Emphasis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Architectural features such as fireplaces or decorative windows are often used as focal points.</a:t>
            </a:r>
          </a:p>
          <a:p>
            <a:r>
              <a:rPr lang="en-US" sz="2800"/>
              <a:t>Works of art and decorative accessories are often emphasized in a design.</a:t>
            </a:r>
          </a:p>
        </p:txBody>
      </p:sp>
      <p:pic>
        <p:nvPicPr>
          <p:cNvPr id="126985" name="Picture 9" descr="l_ple0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28875"/>
            <a:ext cx="3810000" cy="35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CREATE EMPHASIS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Arrangement of furniture around a focal point.</a:t>
            </a:r>
          </a:p>
          <a:p>
            <a:r>
              <a:rPr lang="en-US" sz="2800"/>
              <a:t>Use of color, texture, or pattern.</a:t>
            </a:r>
          </a:p>
          <a:p>
            <a:r>
              <a:rPr lang="en-US" sz="2800"/>
              <a:t>Placement of accessories.</a:t>
            </a:r>
          </a:p>
          <a:p>
            <a:r>
              <a:rPr lang="en-US" sz="2800"/>
              <a:t>Use of lighting.</a:t>
            </a:r>
          </a:p>
        </p:txBody>
      </p:sp>
      <p:pic>
        <p:nvPicPr>
          <p:cNvPr id="128009" name="Picture 9" descr="http://images.meredith.com/bhg/images/01/l_yel0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70125"/>
            <a:ext cx="3810000" cy="384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Creating Emphasis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point of emphasis should command attention, but not dominate the overall design.</a:t>
            </a:r>
          </a:p>
          <a:p>
            <a:r>
              <a:rPr lang="en-US" sz="2800"/>
              <a:t>Other features within the room should not compete for the emphasis. </a:t>
            </a:r>
          </a:p>
        </p:txBody>
      </p:sp>
      <p:pic>
        <p:nvPicPr>
          <p:cNvPr id="129055" name="Picture 31" descr="http://images.meredith.com/bhg/images/10/ss_BKS051662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17750"/>
            <a:ext cx="3810000" cy="3746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Harmony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500"/>
              <a:t>There are 2 types of harmony.</a:t>
            </a:r>
          </a:p>
          <a:p>
            <a:pPr lvl="1"/>
            <a:r>
              <a:rPr lang="en-US" sz="4500"/>
              <a:t>Unity</a:t>
            </a:r>
          </a:p>
          <a:p>
            <a:pPr lvl="1"/>
            <a:r>
              <a:rPr lang="en-US" sz="4500"/>
              <a:t>Variety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UNITY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Unity occurs when all the parts of a home or room are related by one idea.  </a:t>
            </a:r>
          </a:p>
          <a:p>
            <a:r>
              <a:rPr lang="en-US" sz="2800"/>
              <a:t>A unified design has consistency of style</a:t>
            </a:r>
          </a:p>
        </p:txBody>
      </p:sp>
      <p:pic>
        <p:nvPicPr>
          <p:cNvPr id="130065" name="Picture 17" descr="Yellow Wall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2133600"/>
            <a:ext cx="3381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Symmetrical Balance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Windows draped in identical fabrics, flank both sides of the grandfather clock.</a:t>
            </a:r>
          </a:p>
        </p:txBody>
      </p:sp>
      <p:pic>
        <p:nvPicPr>
          <p:cNvPr id="69641" name="Picture 9" descr="http://images.meredith.com/bhg/images/01/l_DSH500575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01888"/>
            <a:ext cx="3810000" cy="3578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VARIETY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When two or more different elements of design are used to add interest to a design.</a:t>
            </a:r>
          </a:p>
          <a:p>
            <a:pPr>
              <a:lnSpc>
                <a:spcPct val="90000"/>
              </a:lnSpc>
            </a:pPr>
            <a:r>
              <a:rPr lang="en-US" sz="2800"/>
              <a:t>Variety can be achieved by combining different styles and materials, as long as they are compatible.</a:t>
            </a:r>
          </a:p>
        </p:txBody>
      </p:sp>
      <p:pic>
        <p:nvPicPr>
          <p:cNvPr id="132113" name="Picture 17" descr="ss_kitchen1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97150"/>
            <a:ext cx="3810000" cy="318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HARMONY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429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Is achieved when unity and variety are effectively combined.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Carrying variety too far creates confusion.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lack of unity may make a small home seem even smaller.</a:t>
            </a:r>
          </a:p>
        </p:txBody>
      </p:sp>
      <p:pic>
        <p:nvPicPr>
          <p:cNvPr id="133129" name="Picture 9" descr="l_lib0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276475"/>
            <a:ext cx="4419600" cy="3363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7010400" cy="497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414" name="Rectangle 6"/>
          <p:cNvSpPr>
            <a:spLocks noChangeArrowheads="1"/>
          </p:cNvSpPr>
          <p:nvPr/>
        </p:nvSpPr>
        <p:spPr bwMode="ltGray">
          <a:xfrm>
            <a:off x="2368550" y="777875"/>
            <a:ext cx="4224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/>
              <a:t>Carriage Bed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838200"/>
            <a:ext cx="35718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1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14400"/>
            <a:ext cx="377983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Lighthouse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305800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Jungle Safari</a:t>
            </a:r>
          </a:p>
        </p:txBody>
      </p:sp>
      <p:pic>
        <p:nvPicPr>
          <p:cNvPr id="151557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9321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8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48006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301750"/>
            <a:ext cx="7391400" cy="524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7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32131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30" name="Rectangle 6"/>
          <p:cNvSpPr>
            <a:spLocks noChangeArrowheads="1"/>
          </p:cNvSpPr>
          <p:nvPr/>
        </p:nvSpPr>
        <p:spPr bwMode="ltGray">
          <a:xfrm>
            <a:off x="2286000" y="838200"/>
            <a:ext cx="502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/>
              <a:t>Hayloft</a:t>
            </a:r>
          </a:p>
        </p:txBody>
      </p:sp>
      <p:pic>
        <p:nvPicPr>
          <p:cNvPr id="154632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26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38274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Symmetrical Balance</a:t>
            </a:r>
          </a:p>
        </p:txBody>
      </p:sp>
      <p:sp>
        <p:nvSpPr>
          <p:cNvPr id="73743" name="Rectangle 103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Identical light sconces are placed on both sides of framed picture.</a:t>
            </a:r>
          </a:p>
        </p:txBody>
      </p:sp>
      <p:pic>
        <p:nvPicPr>
          <p:cNvPr id="73745" name="Picture 1041" descr="http://images.meredith.com/bhg/images/10/ss_SIP921745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87600"/>
            <a:ext cx="3810000" cy="360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8082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5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676400"/>
            <a:ext cx="27463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6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6638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7" name="Rectangle 7"/>
          <p:cNvSpPr>
            <a:spLocks noChangeArrowheads="1"/>
          </p:cNvSpPr>
          <p:nvPr/>
        </p:nvSpPr>
        <p:spPr bwMode="ltGray">
          <a:xfrm>
            <a:off x="5638800" y="914400"/>
            <a:ext cx="2720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Mammoth Ice Caves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Sports Den</a:t>
            </a:r>
          </a:p>
        </p:txBody>
      </p:sp>
      <p:pic>
        <p:nvPicPr>
          <p:cNvPr id="159749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4274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0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2131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124200"/>
            <a:ext cx="4114800" cy="3373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7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26720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3810000" cy="255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1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3559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2" name="Picture 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3" name="Rectangle 7"/>
          <p:cNvSpPr>
            <a:spLocks noChangeArrowheads="1"/>
          </p:cNvSpPr>
          <p:nvPr/>
        </p:nvSpPr>
        <p:spPr bwMode="ltGray">
          <a:xfrm>
            <a:off x="4572000" y="685800"/>
            <a:ext cx="3421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/>
              <a:t>Log Cabin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810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5" name="Picture 5" descr="f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3067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6" name="Picture 6" descr="t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2988"/>
            <a:ext cx="449580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ltGray">
          <a:xfrm>
            <a:off x="5029200" y="5867400"/>
            <a:ext cx="36925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500"/>
              <a:t>Arabian Nights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500"/>
              <a:t>What are the elements of design?</a:t>
            </a:r>
          </a:p>
          <a:p>
            <a:pPr lvl="1"/>
            <a:r>
              <a:rPr lang="en-US" sz="4500"/>
              <a:t>List Them  (7)</a:t>
            </a:r>
          </a:p>
          <a:p>
            <a:r>
              <a:rPr lang="en-US" sz="4500"/>
              <a:t>What are the principles of design?</a:t>
            </a:r>
          </a:p>
          <a:p>
            <a:pPr lvl="1"/>
            <a:r>
              <a:rPr lang="en-US" sz="4500"/>
              <a:t>List Them  (5)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Asymmetrical Balance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Creates more interesting arrangements.</a:t>
            </a:r>
          </a:p>
          <a:p>
            <a:r>
              <a:rPr lang="en-US" sz="2800"/>
              <a:t>Suggests informality, relaxed.</a:t>
            </a:r>
          </a:p>
          <a:p>
            <a:r>
              <a:rPr lang="en-US" sz="2800"/>
              <a:t>Also referred to as INFORMAL balance.</a:t>
            </a:r>
          </a:p>
        </p:txBody>
      </p:sp>
      <p:pic>
        <p:nvPicPr>
          <p:cNvPr id="70665" name="Picture 9" descr="http://images.meredith.com/bhg/images/01/l_BHG126353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2133600"/>
            <a:ext cx="27035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Asymmetrical Balance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Mirror is placed off center on the mantle.</a:t>
            </a:r>
          </a:p>
          <a:p>
            <a:r>
              <a:rPr lang="en-US" sz="2800"/>
              <a:t>Tray and bottles on either side of the mirror help to balance it out.</a:t>
            </a:r>
          </a:p>
        </p:txBody>
      </p:sp>
      <p:pic>
        <p:nvPicPr>
          <p:cNvPr id="71689" name="Picture 9" descr="http://images.meredith.com/bhg/images/01/l_fir0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9500"/>
            <a:ext cx="3810000" cy="368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manesque">
  <a:themeElements>
    <a:clrScheme name="Romanesque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Romanes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omanesqu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Designs\Romanesque.pot</Template>
  <TotalTime>859</TotalTime>
  <Words>1512</Words>
  <Application>Microsoft Office PowerPoint</Application>
  <PresentationFormat>On-screen Show (4:3)</PresentationFormat>
  <Paragraphs>179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Times New Roman</vt:lpstr>
      <vt:lpstr>Arial</vt:lpstr>
      <vt:lpstr>Romanesque</vt:lpstr>
      <vt:lpstr>Corel Presentations 10 Drawing</vt:lpstr>
      <vt:lpstr>PRINCIPLES OF DESIGN</vt:lpstr>
      <vt:lpstr>BALANCE</vt:lpstr>
      <vt:lpstr>TYPES OF BALANCE</vt:lpstr>
      <vt:lpstr>SYMMETRICAL BALANCE</vt:lpstr>
      <vt:lpstr>Symmetrical Balance</vt:lpstr>
      <vt:lpstr>Symmetrical Balance</vt:lpstr>
      <vt:lpstr>Symmetrical Balance</vt:lpstr>
      <vt:lpstr>Asymmetrical Balance</vt:lpstr>
      <vt:lpstr>Asymmetrical Balance</vt:lpstr>
      <vt:lpstr>Asymmetrical Balance</vt:lpstr>
      <vt:lpstr>Asymmetrical Balance</vt:lpstr>
      <vt:lpstr>Radial Balance</vt:lpstr>
      <vt:lpstr>Radial Balance</vt:lpstr>
      <vt:lpstr>RHYTHM</vt:lpstr>
      <vt:lpstr>TYPES OF RHYTHM</vt:lpstr>
      <vt:lpstr>Rhythm By Repetition</vt:lpstr>
      <vt:lpstr>Rhythm By Gradation</vt:lpstr>
      <vt:lpstr>Rhythm By Radiation</vt:lpstr>
      <vt:lpstr>Rhythm By Opposition</vt:lpstr>
      <vt:lpstr>Rhythm By Transition</vt:lpstr>
      <vt:lpstr>What Type of Rhythm?</vt:lpstr>
      <vt:lpstr>SCALE &amp; PROPORTION</vt:lpstr>
      <vt:lpstr>SCALE</vt:lpstr>
      <vt:lpstr>PROPORTION</vt:lpstr>
      <vt:lpstr>PROPORTION</vt:lpstr>
      <vt:lpstr>SCALE  &amp; PROPORTION Too Big, Too Small, Just Right</vt:lpstr>
      <vt:lpstr>Too Small.</vt:lpstr>
      <vt:lpstr>Just Right. </vt:lpstr>
      <vt:lpstr>Too Big.</vt:lpstr>
      <vt:lpstr>Too Small.</vt:lpstr>
      <vt:lpstr>Just Right.</vt:lpstr>
      <vt:lpstr>Too Tall.</vt:lpstr>
      <vt:lpstr>Too Short.</vt:lpstr>
      <vt:lpstr>Just Right.</vt:lpstr>
      <vt:lpstr>Too Big.</vt:lpstr>
      <vt:lpstr>Too Small.</vt:lpstr>
      <vt:lpstr>Just Right.</vt:lpstr>
      <vt:lpstr>Too Big.</vt:lpstr>
      <vt:lpstr>Too Small.</vt:lpstr>
      <vt:lpstr>Just Right.</vt:lpstr>
      <vt:lpstr>Too Little.</vt:lpstr>
      <vt:lpstr>Too Much.</vt:lpstr>
      <vt:lpstr>Just Right.</vt:lpstr>
      <vt:lpstr>Too Big.</vt:lpstr>
      <vt:lpstr>Too Little.</vt:lpstr>
      <vt:lpstr>Just Right.</vt:lpstr>
      <vt:lpstr>Too Big.</vt:lpstr>
      <vt:lpstr>Too Small.</vt:lpstr>
      <vt:lpstr>Just Right.</vt:lpstr>
      <vt:lpstr>Too Big.</vt:lpstr>
      <vt:lpstr>Too Small.</vt:lpstr>
      <vt:lpstr>Just Right.</vt:lpstr>
      <vt:lpstr>Proportion/Scale</vt:lpstr>
      <vt:lpstr>EMPHASIS</vt:lpstr>
      <vt:lpstr>Emphasis</vt:lpstr>
      <vt:lpstr>WAYS TO CREATE EMPHASIS</vt:lpstr>
      <vt:lpstr>Guidelines for Creating Emphasis</vt:lpstr>
      <vt:lpstr>Harmony</vt:lpstr>
      <vt:lpstr>UNITY</vt:lpstr>
      <vt:lpstr>VARIETY</vt:lpstr>
      <vt:lpstr>HARMONY</vt:lpstr>
      <vt:lpstr>PowerPoint Presentation</vt:lpstr>
      <vt:lpstr>Lighthouse</vt:lpstr>
      <vt:lpstr>PowerPoint Presentation</vt:lpstr>
      <vt:lpstr>PowerPoint Presentation</vt:lpstr>
      <vt:lpstr>Jungle Safari</vt:lpstr>
      <vt:lpstr>PowerPoint Presentation</vt:lpstr>
      <vt:lpstr>PowerPoint Presentation</vt:lpstr>
      <vt:lpstr>PowerPoint Presentation</vt:lpstr>
      <vt:lpstr>PowerPoint Presentation</vt:lpstr>
      <vt:lpstr>Sports Den</vt:lpstr>
      <vt:lpstr>PowerPoint Presentation</vt:lpstr>
      <vt:lpstr>PowerPoint Presentation</vt:lpstr>
      <vt:lpstr>PowerPoint Presentation</vt:lpstr>
      <vt:lpstr>QUESTION?</vt:lpstr>
    </vt:vector>
  </TitlesOfParts>
  <Company>Weber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</dc:title>
  <dc:creator>WSD  Student/Staff</dc:creator>
  <cp:lastModifiedBy>Alison Mc Lin</cp:lastModifiedBy>
  <cp:revision>15</cp:revision>
  <cp:lastPrinted>1601-01-01T00:00:00Z</cp:lastPrinted>
  <dcterms:created xsi:type="dcterms:W3CDTF">2003-04-08T18:37:09Z</dcterms:created>
  <dcterms:modified xsi:type="dcterms:W3CDTF">2014-10-03T18:42:01Z</dcterms:modified>
</cp:coreProperties>
</file>